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7" r:id="rId2"/>
  </p:sldMasterIdLst>
  <p:notesMasterIdLst>
    <p:notesMasterId r:id="rId43"/>
  </p:notesMasterIdLst>
  <p:sldIdLst>
    <p:sldId id="256" r:id="rId3"/>
    <p:sldId id="337" r:id="rId4"/>
    <p:sldId id="260" r:id="rId5"/>
    <p:sldId id="258" r:id="rId6"/>
    <p:sldId id="259" r:id="rId7"/>
    <p:sldId id="307" r:id="rId8"/>
    <p:sldId id="265" r:id="rId9"/>
    <p:sldId id="277" r:id="rId10"/>
    <p:sldId id="310" r:id="rId11"/>
    <p:sldId id="309" r:id="rId12"/>
    <p:sldId id="308" r:id="rId13"/>
    <p:sldId id="270" r:id="rId14"/>
    <p:sldId id="311" r:id="rId15"/>
    <p:sldId id="262" r:id="rId16"/>
    <p:sldId id="329" r:id="rId17"/>
    <p:sldId id="330" r:id="rId18"/>
    <p:sldId id="331" r:id="rId19"/>
    <p:sldId id="332" r:id="rId20"/>
    <p:sldId id="316" r:id="rId21"/>
    <p:sldId id="317" r:id="rId22"/>
    <p:sldId id="319" r:id="rId23"/>
    <p:sldId id="280" r:id="rId24"/>
    <p:sldId id="334" r:id="rId25"/>
    <p:sldId id="341" r:id="rId26"/>
    <p:sldId id="323" r:id="rId27"/>
    <p:sldId id="336" r:id="rId28"/>
    <p:sldId id="282" r:id="rId29"/>
    <p:sldId id="261" r:id="rId30"/>
    <p:sldId id="320" r:id="rId31"/>
    <p:sldId id="321" r:id="rId32"/>
    <p:sldId id="322" r:id="rId33"/>
    <p:sldId id="324" r:id="rId34"/>
    <p:sldId id="325" r:id="rId35"/>
    <p:sldId id="333" r:id="rId36"/>
    <p:sldId id="326" r:id="rId37"/>
    <p:sldId id="327" r:id="rId38"/>
    <p:sldId id="328" r:id="rId39"/>
    <p:sldId id="340" r:id="rId40"/>
    <p:sldId id="339" r:id="rId41"/>
    <p:sldId id="285" r:id="rId42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44"/>
      <p:bold r:id="rId45"/>
      <p:italic r:id="rId46"/>
      <p:boldItalic r:id="rId47"/>
    </p:embeddedFont>
    <p:embeddedFont>
      <p:font typeface="DM Sans" pitchFamily="2" charset="-18"/>
      <p:regular r:id="rId48"/>
      <p:bold r:id="rId49"/>
      <p:italic r:id="rId50"/>
      <p:boldItalic r:id="rId51"/>
    </p:embeddedFont>
    <p:embeddedFont>
      <p:font typeface="DM Serif Display" pitchFamily="2" charset="0"/>
      <p:regular r:id="rId52"/>
      <p:italic r:id="rId53"/>
    </p:embeddedFont>
    <p:embeddedFont>
      <p:font typeface="Fira Sans Extra Condensed Medium" panose="020B0604020202020204" charset="0"/>
      <p:regular r:id="rId54"/>
      <p:bold r:id="rId55"/>
      <p:italic r:id="rId56"/>
      <p:boldItalic r:id="rId57"/>
    </p:embeddedFont>
    <p:embeddedFont>
      <p:font typeface="Merriweather" panose="00000500000000000000" pitchFamily="2" charset="-18"/>
      <p:regular r:id="rId58"/>
      <p:bold r:id="rId59"/>
      <p:italic r:id="rId60"/>
      <p:boldItalic r:id="rId61"/>
    </p:embeddedFont>
    <p:embeddedFont>
      <p:font typeface="Open Sans" panose="020B0606030504020204" pitchFamily="34" charset="0"/>
      <p:regular r:id="rId62"/>
      <p:bold r:id="rId63"/>
      <p:italic r:id="rId64"/>
      <p:boldItalic r:id="rId65"/>
    </p:embeddedFont>
    <p:embeddedFont>
      <p:font typeface="Open Sans Light" panose="020B0306030504020204" pitchFamily="3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B358"/>
    <a:srgbClr val="080808"/>
    <a:srgbClr val="232323"/>
    <a:srgbClr val="000000"/>
    <a:srgbClr val="EED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5797B2-6B4E-4B67-997D-0BCA8723FF61}">
  <a:tblStyle styleId="{E05797B2-6B4E-4B67-997D-0BCA8723FF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690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63" Type="http://schemas.openxmlformats.org/officeDocument/2006/relationships/font" Target="fonts/font20.fntdata"/><Relationship Id="rId68" Type="http://schemas.openxmlformats.org/officeDocument/2006/relationships/font" Target="fonts/font2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font" Target="fonts/font23.fntdata"/><Relationship Id="rId5" Type="http://schemas.openxmlformats.org/officeDocument/2006/relationships/slide" Target="slides/slide3.xml"/><Relationship Id="rId61" Type="http://schemas.openxmlformats.org/officeDocument/2006/relationships/font" Target="fonts/font1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font" Target="fonts/font21.fntdata"/><Relationship Id="rId69" Type="http://schemas.openxmlformats.org/officeDocument/2006/relationships/font" Target="fonts/font26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font" Target="fonts/font22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80181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8535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22eb7919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22eb7919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5f24f68604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5f24f68604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400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68790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0305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5f24f68604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5f24f68604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6067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44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522eb7919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522eb7919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725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791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4999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522eb7919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522eb7919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522eb7919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522eb7919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f24f68604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5f24f68604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550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48330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71820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465e7bc0b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465e7bc0b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45caf3b90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45caf3b90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158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caf3b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caf3b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78426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caf3b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caf3b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0577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4060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14425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522eb7919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522eb7919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3480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45caf3b90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45caf3b90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5624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31533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813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522eb7919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522eb7919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72697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989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6012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4">
  <p:cSld name="CUSTOM_2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5">
  <p:cSld name="CUSTOM_23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7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6">
  <p:cSld name="CUSTOM_24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9D9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0"/>
              <a:buNone/>
              <a:defRPr sz="16000">
                <a:solidFill>
                  <a:srgbClr val="D9D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s 2">
  <p:cSld name="Two colums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3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8891827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8192416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5" hasCustomPrompt="1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6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7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3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4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6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7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9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0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984498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274125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521828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1">
  <p:cSld name="Headline design 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729315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+ subtitle">
  <p:cSld name="Title + design + subtitl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3531568" y="3311625"/>
            <a:ext cx="4981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45750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7061625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 1">
  <p:cSld name="Four column 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ctrTitle"/>
          </p:nvPr>
        </p:nvSpPr>
        <p:spPr>
          <a:xfrm>
            <a:off x="4255475" y="42563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255475" y="96120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ctrTitle" idx="2"/>
          </p:nvPr>
        </p:nvSpPr>
        <p:spPr>
          <a:xfrm>
            <a:off x="6084275" y="18479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3"/>
          </p:nvPr>
        </p:nvSpPr>
        <p:spPr>
          <a:xfrm>
            <a:off x="6084275" y="238351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 idx="4"/>
          </p:nvPr>
        </p:nvSpPr>
        <p:spPr>
          <a:xfrm>
            <a:off x="723600" y="470625"/>
            <a:ext cx="2593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ctrTitle" idx="5"/>
          </p:nvPr>
        </p:nvSpPr>
        <p:spPr>
          <a:xfrm>
            <a:off x="1178425" y="184858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6"/>
          </p:nvPr>
        </p:nvSpPr>
        <p:spPr>
          <a:xfrm>
            <a:off x="1217925" y="238415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 idx="7"/>
          </p:nvPr>
        </p:nvSpPr>
        <p:spPr>
          <a:xfrm>
            <a:off x="3007225" y="327089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8"/>
          </p:nvPr>
        </p:nvSpPr>
        <p:spPr>
          <a:xfrm>
            <a:off x="3046725" y="380646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3369388" y="-83450"/>
            <a:ext cx="667500" cy="301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5190088" y="2106525"/>
            <a:ext cx="667500" cy="311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853193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s 2">
  <p:cSld name="Two colums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3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710298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2">
  <p:cSld name="Headline design 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7B7B7"/>
              </a:solidFill>
            </a:endParaRPr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86431007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498799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3">
  <p:cSld name="Headline design 3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668303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Four columns 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ctrTitle"/>
          </p:nvPr>
        </p:nvSpPr>
        <p:spPr>
          <a:xfrm>
            <a:off x="2120944" y="1395950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2120944" y="1857424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ctrTitle" idx="2"/>
          </p:nvPr>
        </p:nvSpPr>
        <p:spPr>
          <a:xfrm>
            <a:off x="4593656" y="1392550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3"/>
          </p:nvPr>
        </p:nvSpPr>
        <p:spPr>
          <a:xfrm>
            <a:off x="5196656" y="1854021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ctrTitle" idx="4"/>
          </p:nvPr>
        </p:nvSpPr>
        <p:spPr>
          <a:xfrm>
            <a:off x="2120944" y="2921676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5"/>
          </p:nvPr>
        </p:nvSpPr>
        <p:spPr>
          <a:xfrm>
            <a:off x="2120944" y="3383150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 idx="6"/>
          </p:nvPr>
        </p:nvSpPr>
        <p:spPr>
          <a:xfrm>
            <a:off x="4593656" y="2918279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7"/>
          </p:nvPr>
        </p:nvSpPr>
        <p:spPr>
          <a:xfrm>
            <a:off x="5196656" y="3379749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ctrTitle" idx="8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923338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1">
  <p:cSld name="CUSTOM_7_2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7359596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4">
  <p:cSld name="Headline design 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69994980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5">
  <p:cSld name="Headline design 5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7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071578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6">
  <p:cSld name="Headline design 6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9D9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0"/>
              <a:buNone/>
              <a:defRPr sz="16000">
                <a:solidFill>
                  <a:srgbClr val="D9D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709405659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hree columns 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/>
          </p:nvPr>
        </p:nvSpPr>
        <p:spPr>
          <a:xfrm>
            <a:off x="1263150" y="1910650"/>
            <a:ext cx="133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1"/>
          </p:nvPr>
        </p:nvSpPr>
        <p:spPr>
          <a:xfrm>
            <a:off x="1310100" y="2426522"/>
            <a:ext cx="1244400" cy="7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ctrTitle" idx="2"/>
          </p:nvPr>
        </p:nvSpPr>
        <p:spPr>
          <a:xfrm>
            <a:off x="3902700" y="1910650"/>
            <a:ext cx="133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3"/>
          </p:nvPr>
        </p:nvSpPr>
        <p:spPr>
          <a:xfrm>
            <a:off x="3949650" y="2426522"/>
            <a:ext cx="1244400" cy="7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ctrTitle" idx="4"/>
          </p:nvPr>
        </p:nvSpPr>
        <p:spPr>
          <a:xfrm>
            <a:off x="6589500" y="1910650"/>
            <a:ext cx="133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5"/>
          </p:nvPr>
        </p:nvSpPr>
        <p:spPr>
          <a:xfrm>
            <a:off x="6636450" y="2426522"/>
            <a:ext cx="1244400" cy="7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 idx="6" hasCustomPrompt="1"/>
          </p:nvPr>
        </p:nvSpPr>
        <p:spPr>
          <a:xfrm>
            <a:off x="1422605" y="3223975"/>
            <a:ext cx="101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 idx="7" hasCustomPrompt="1"/>
          </p:nvPr>
        </p:nvSpPr>
        <p:spPr>
          <a:xfrm>
            <a:off x="4038680" y="3223975"/>
            <a:ext cx="101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 idx="8" hasCustomPrompt="1"/>
          </p:nvPr>
        </p:nvSpPr>
        <p:spPr>
          <a:xfrm>
            <a:off x="6749255" y="3223975"/>
            <a:ext cx="101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9"/>
          <p:cNvSpPr txBox="1">
            <a:spLocks noGrp="1"/>
          </p:cNvSpPr>
          <p:nvPr>
            <p:ph type="ctrTitle" idx="9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5890565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5179778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1680532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642050" y="18300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2"/>
          </p:nvPr>
        </p:nvSpPr>
        <p:spPr>
          <a:xfrm>
            <a:off x="723600" y="991050"/>
            <a:ext cx="3655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0660221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0289748"/>
      </p:ext>
    </p:extLst>
  </p:cSld>
  <p:clrMapOvr>
    <a:masterClrMapping/>
  </p:clrMapOvr>
  <p:transition spd="slow"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076110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+ subtitle">
  <p:cSld name="CUSTOM_15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3531568" y="3311625"/>
            <a:ext cx="4981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16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2">
  <p:cSld name="CUSTOM_18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7B7B7"/>
              </a:solidFill>
            </a:endParaRPr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3">
  <p:cSld name="CUSTOM_20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7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4" r:id="rId12"/>
    <p:sldLayoutId id="2147483666" r:id="rId13"/>
    <p:sldLayoutId id="2147483669" r:id="rId14"/>
    <p:sldLayoutId id="2147483670" r:id="rId15"/>
    <p:sldLayoutId id="2147483676" r:id="rId16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434136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19.png"/><Relationship Id="rId10" Type="http://schemas.microsoft.com/office/2007/relationships/hdphoto" Target="../media/hdphoto7.wdp"/><Relationship Id="rId4" Type="http://schemas.microsoft.com/office/2007/relationships/hdphoto" Target="../media/hdphoto4.wdp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microsoft.com/office/2007/relationships/hdphoto" Target="../media/hdphoto10.wdp"/><Relationship Id="rId5" Type="http://schemas.openxmlformats.org/officeDocument/2006/relationships/image" Target="../media/image24.png"/><Relationship Id="rId4" Type="http://schemas.microsoft.com/office/2007/relationships/hdphoto" Target="../media/hdphoto9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microsoft.com/office/2007/relationships/hdphoto" Target="../media/hdphoto11.wdp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microsoft.com/office/2007/relationships/hdphoto" Target="../media/hdphoto12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7.png"/><Relationship Id="rId4" Type="http://schemas.microsoft.com/office/2007/relationships/hdphoto" Target="../media/hdphoto1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8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microsoft.com/office/2007/relationships/hdphoto" Target="../media/hdphoto14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5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2540502" y="313020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Készítette: Kálmán Dávid, Roncz Gábor, Vass Kornél </a:t>
            </a:r>
            <a:endParaRPr dirty="0"/>
          </a:p>
        </p:txBody>
      </p:sp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0" y="2131453"/>
            <a:ext cx="9144000" cy="1091275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6000" dirty="0" err="1">
                <a:solidFill>
                  <a:srgbClr val="F3F3F3"/>
                </a:solidFill>
                <a:latin typeface="Corbel" panose="020B0503020204020204" pitchFamily="34" charset="0"/>
              </a:rPr>
              <a:t>Peaceful</a:t>
            </a:r>
            <a:r>
              <a:rPr lang="hu-HU" sz="6000" dirty="0">
                <a:solidFill>
                  <a:srgbClr val="F3F3F3"/>
                </a:solidFill>
                <a:latin typeface="Corbel" panose="020B0503020204020204" pitchFamily="34" charset="0"/>
              </a:rPr>
              <a:t> </a:t>
            </a:r>
            <a:r>
              <a:rPr lang="hu-HU" sz="6000" dirty="0" err="1">
                <a:solidFill>
                  <a:srgbClr val="F3F3F3"/>
                </a:solidFill>
                <a:latin typeface="Corbel" panose="020B0503020204020204" pitchFamily="34" charset="0"/>
              </a:rPr>
              <a:t>Paradise</a:t>
            </a:r>
            <a:endParaRPr sz="6000" dirty="0">
              <a:solidFill>
                <a:srgbClr val="F3F3F3"/>
              </a:solidFill>
              <a:latin typeface="Corbel" panose="020B0503020204020204" pitchFamily="34" charset="0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667542" y="2197951"/>
            <a:ext cx="2472872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Bejelentkezés/Regisztráció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Email küldés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Kaszinó oldal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Designok</a:t>
            </a:r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Kálmán Dávid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857883"/>
      </p:ext>
    </p:extLst>
  </p:cSld>
  <p:clrMapOvr>
    <a:masterClrMapping/>
  </p:clrMapOvr>
  <p:transition spd="slow">
    <p:push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333500" y="2123400"/>
            <a:ext cx="2981057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Recepció alkalmazás fejlesztése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Adatbázis módosításai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Hibajelentés oldal kivitelezése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Hibakeresések </a:t>
            </a:r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Vass Kornél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222397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A foglalási rendszer működése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394" name="Google Shape;394;p43"/>
          <p:cNvSpPr txBox="1">
            <a:spLocks noGrp="1"/>
          </p:cNvSpPr>
          <p:nvPr>
            <p:ph type="title" idx="2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03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895482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Foglalás lépései</a:t>
            </a:r>
            <a:endParaRPr dirty="0"/>
          </a:p>
        </p:txBody>
      </p:sp>
      <p:sp>
        <p:nvSpPr>
          <p:cNvPr id="675" name="Google Shape;675;p54"/>
          <p:cNvSpPr/>
          <p:nvPr/>
        </p:nvSpPr>
        <p:spPr>
          <a:xfrm>
            <a:off x="2878233" y="3066012"/>
            <a:ext cx="34341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676;p54"/>
          <p:cNvSpPr/>
          <p:nvPr/>
        </p:nvSpPr>
        <p:spPr>
          <a:xfrm>
            <a:off x="3311820" y="2373308"/>
            <a:ext cx="25671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54"/>
          <p:cNvSpPr/>
          <p:nvPr/>
        </p:nvSpPr>
        <p:spPr>
          <a:xfrm>
            <a:off x="3716851" y="1680609"/>
            <a:ext cx="17568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54"/>
          <p:cNvSpPr/>
          <p:nvPr/>
        </p:nvSpPr>
        <p:spPr>
          <a:xfrm>
            <a:off x="4076268" y="987900"/>
            <a:ext cx="10380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54"/>
          <p:cNvSpPr/>
          <p:nvPr/>
        </p:nvSpPr>
        <p:spPr>
          <a:xfrm>
            <a:off x="2290725" y="3758700"/>
            <a:ext cx="46092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54"/>
          <p:cNvSpPr txBox="1">
            <a:spLocks noGrp="1"/>
          </p:cNvSpPr>
          <p:nvPr>
            <p:ph type="ctrTitle" idx="4294967295"/>
          </p:nvPr>
        </p:nvSpPr>
        <p:spPr>
          <a:xfrm flipH="1">
            <a:off x="871298" y="3758650"/>
            <a:ext cx="1319099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Ötödik lépés</a:t>
            </a:r>
            <a:endParaRPr sz="1400" dirty="0"/>
          </a:p>
        </p:txBody>
      </p:sp>
      <p:sp>
        <p:nvSpPr>
          <p:cNvPr id="681" name="Google Shape;681;p54"/>
          <p:cNvSpPr txBox="1"/>
          <p:nvPr/>
        </p:nvSpPr>
        <p:spPr>
          <a:xfrm>
            <a:off x="183462" y="4039548"/>
            <a:ext cx="193966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latin typeface="Merriweather" panose="00000500000000000000" pitchFamily="2" charset="-18"/>
                <a:ea typeface="Open Sans Light"/>
                <a:cs typeface="Open Sans Light"/>
                <a:sym typeface="Open Sans Light"/>
              </a:rPr>
              <a:t>Véglegesítés / Módosítás</a:t>
            </a:r>
            <a:endParaRPr sz="1200" dirty="0">
              <a:latin typeface="Merriweather" panose="00000500000000000000" pitchFamily="2" charset="-18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82" name="Google Shape;682;p54"/>
          <p:cNvSpPr txBox="1">
            <a:spLocks noGrp="1"/>
          </p:cNvSpPr>
          <p:nvPr>
            <p:ph type="ctrTitle" idx="4294967295"/>
          </p:nvPr>
        </p:nvSpPr>
        <p:spPr>
          <a:xfrm flipH="1">
            <a:off x="1698872" y="2373298"/>
            <a:ext cx="14976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Harmadik lépés</a:t>
            </a:r>
            <a:endParaRPr sz="1400" dirty="0"/>
          </a:p>
        </p:txBody>
      </p:sp>
      <p:sp>
        <p:nvSpPr>
          <p:cNvPr id="683" name="Google Shape;683;p54"/>
          <p:cNvSpPr txBox="1"/>
          <p:nvPr/>
        </p:nvSpPr>
        <p:spPr>
          <a:xfrm>
            <a:off x="1622672" y="2647976"/>
            <a:ext cx="14976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latin typeface="Merriweather" panose="00000500000000000000" pitchFamily="2" charset="-18"/>
                <a:ea typeface="Open Sans Light"/>
                <a:cs typeface="Open Sans Light"/>
                <a:sym typeface="Open Sans Light"/>
              </a:rPr>
              <a:t>Ellátás  típus</a:t>
            </a:r>
            <a:endParaRPr sz="1200" dirty="0">
              <a:latin typeface="Merriweather" panose="00000500000000000000" pitchFamily="2" charset="-18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84" name="Google Shape;684;p54"/>
          <p:cNvSpPr txBox="1">
            <a:spLocks noGrp="1"/>
          </p:cNvSpPr>
          <p:nvPr>
            <p:ph type="ctrTitle" idx="4294967295"/>
          </p:nvPr>
        </p:nvSpPr>
        <p:spPr>
          <a:xfrm flipH="1">
            <a:off x="2818050" y="987900"/>
            <a:ext cx="11274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Első lépés</a:t>
            </a:r>
            <a:endParaRPr sz="1400" dirty="0"/>
          </a:p>
        </p:txBody>
      </p:sp>
      <p:sp>
        <p:nvSpPr>
          <p:cNvPr id="685" name="Google Shape;685;p54"/>
          <p:cNvSpPr txBox="1"/>
          <p:nvPr/>
        </p:nvSpPr>
        <p:spPr>
          <a:xfrm>
            <a:off x="2379700" y="1128835"/>
            <a:ext cx="1497600" cy="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latin typeface="Merriweather" panose="00000500000000000000" pitchFamily="2" charset="-18"/>
                <a:ea typeface="Open Sans Light"/>
                <a:cs typeface="Open Sans Light"/>
                <a:sym typeface="Open Sans Light"/>
              </a:rPr>
              <a:t>Foglalási adatok</a:t>
            </a:r>
            <a:endParaRPr sz="1200" dirty="0">
              <a:latin typeface="Merriweather" panose="00000500000000000000" pitchFamily="2" charset="-18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86" name="Google Shape;686;p54"/>
          <p:cNvSpPr txBox="1">
            <a:spLocks noGrp="1"/>
          </p:cNvSpPr>
          <p:nvPr>
            <p:ph type="ctrTitle" idx="4294967295"/>
          </p:nvPr>
        </p:nvSpPr>
        <p:spPr>
          <a:xfrm flipH="1">
            <a:off x="5574125" y="1680600"/>
            <a:ext cx="13258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Második lépés</a:t>
            </a:r>
            <a:endParaRPr sz="1400" dirty="0"/>
          </a:p>
        </p:txBody>
      </p:sp>
      <p:sp>
        <p:nvSpPr>
          <p:cNvPr id="687" name="Google Shape;687;p54"/>
          <p:cNvSpPr txBox="1"/>
          <p:nvPr/>
        </p:nvSpPr>
        <p:spPr>
          <a:xfrm>
            <a:off x="5673754" y="1961409"/>
            <a:ext cx="149760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latin typeface="Merriweather" panose="00000500000000000000" pitchFamily="2" charset="-18"/>
                <a:ea typeface="Open Sans Light"/>
                <a:cs typeface="Open Sans Light"/>
                <a:sym typeface="Open Sans Light"/>
              </a:rPr>
              <a:t>Szoba fajta</a:t>
            </a:r>
            <a:endParaRPr sz="1200" dirty="0">
              <a:latin typeface="Merriweather" panose="00000500000000000000" pitchFamily="2" charset="-18"/>
              <a:ea typeface="DM Sans"/>
              <a:cs typeface="DM Sans"/>
              <a:sym typeface="DM Sans"/>
            </a:endParaRPr>
          </a:p>
        </p:txBody>
      </p:sp>
      <p:sp>
        <p:nvSpPr>
          <p:cNvPr id="688" name="Google Shape;688;p54"/>
          <p:cNvSpPr txBox="1">
            <a:spLocks noGrp="1"/>
          </p:cNvSpPr>
          <p:nvPr>
            <p:ph type="ctrTitle" idx="4294967295"/>
          </p:nvPr>
        </p:nvSpPr>
        <p:spPr>
          <a:xfrm flipH="1">
            <a:off x="6422554" y="3066000"/>
            <a:ext cx="15738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/>
              <a:t>Negyedik lépés</a:t>
            </a:r>
            <a:endParaRPr sz="1400" dirty="0"/>
          </a:p>
        </p:txBody>
      </p:sp>
      <p:sp>
        <p:nvSpPr>
          <p:cNvPr id="689" name="Google Shape;689;p54"/>
          <p:cNvSpPr txBox="1"/>
          <p:nvPr/>
        </p:nvSpPr>
        <p:spPr>
          <a:xfrm>
            <a:off x="6498754" y="3346896"/>
            <a:ext cx="149760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latin typeface="Merriweather" panose="00000500000000000000" pitchFamily="2" charset="-18"/>
                <a:ea typeface="Open Sans Light"/>
                <a:cs typeface="Open Sans Light"/>
                <a:sym typeface="Open Sans Light"/>
              </a:rPr>
              <a:t>Személyes adatok</a:t>
            </a:r>
            <a:endParaRPr sz="1200" dirty="0">
              <a:latin typeface="Merriweather" panose="00000500000000000000" pitchFamily="2" charset="-18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90" name="Google Shape;690;p54"/>
          <p:cNvSpPr/>
          <p:nvPr/>
        </p:nvSpPr>
        <p:spPr>
          <a:xfrm>
            <a:off x="4076275" y="1680600"/>
            <a:ext cx="1038000" cy="15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4"/>
          <p:cNvSpPr/>
          <p:nvPr/>
        </p:nvSpPr>
        <p:spPr>
          <a:xfrm>
            <a:off x="3311825" y="3066002"/>
            <a:ext cx="2567100" cy="13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Csoportba foglalás 53">
            <a:extLst>
              <a:ext uri="{FF2B5EF4-FFF2-40B4-BE49-F238E27FC236}">
                <a16:creationId xmlns:a16="http://schemas.microsoft.com/office/drawing/2014/main" id="{976C0914-B962-4D99-B488-3B35B72D8C67}"/>
              </a:ext>
            </a:extLst>
          </p:cNvPr>
          <p:cNvGrpSpPr/>
          <p:nvPr/>
        </p:nvGrpSpPr>
        <p:grpSpPr>
          <a:xfrm>
            <a:off x="4432961" y="1211986"/>
            <a:ext cx="380393" cy="363118"/>
            <a:chOff x="4425065" y="1218542"/>
            <a:chExt cx="380393" cy="363118"/>
          </a:xfrm>
        </p:grpSpPr>
        <p:sp>
          <p:nvSpPr>
            <p:cNvPr id="55" name="Google Shape;9159;p72">
              <a:extLst>
                <a:ext uri="{FF2B5EF4-FFF2-40B4-BE49-F238E27FC236}">
                  <a16:creationId xmlns:a16="http://schemas.microsoft.com/office/drawing/2014/main" id="{E98B24B1-7BF5-43CA-BAA0-C796EC2A2D3A}"/>
                </a:ext>
              </a:extLst>
            </p:cNvPr>
            <p:cNvSpPr/>
            <p:nvPr/>
          </p:nvSpPr>
          <p:spPr>
            <a:xfrm>
              <a:off x="4518075" y="1280273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6" name="Google Shape;9160;p72">
              <a:extLst>
                <a:ext uri="{FF2B5EF4-FFF2-40B4-BE49-F238E27FC236}">
                  <a16:creationId xmlns:a16="http://schemas.microsoft.com/office/drawing/2014/main" id="{5307A8E7-2341-4D79-98E1-7A791B6C2DCE}"/>
                </a:ext>
              </a:extLst>
            </p:cNvPr>
            <p:cNvSpPr/>
            <p:nvPr/>
          </p:nvSpPr>
          <p:spPr>
            <a:xfrm>
              <a:off x="4425065" y="1218542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7" name="Google Shape;9161;p72">
              <a:extLst>
                <a:ext uri="{FF2B5EF4-FFF2-40B4-BE49-F238E27FC236}">
                  <a16:creationId xmlns:a16="http://schemas.microsoft.com/office/drawing/2014/main" id="{A99F5B7C-F949-4E94-872E-E966B4E41F78}"/>
                </a:ext>
              </a:extLst>
            </p:cNvPr>
            <p:cNvSpPr/>
            <p:nvPr/>
          </p:nvSpPr>
          <p:spPr>
            <a:xfrm>
              <a:off x="4577076" y="1249217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8" name="Google Shape;9162;p72">
              <a:extLst>
                <a:ext uri="{FF2B5EF4-FFF2-40B4-BE49-F238E27FC236}">
                  <a16:creationId xmlns:a16="http://schemas.microsoft.com/office/drawing/2014/main" id="{1B3045FC-690F-4ECC-8DB2-CFA14BC4F851}"/>
                </a:ext>
              </a:extLst>
            </p:cNvPr>
            <p:cNvSpPr/>
            <p:nvPr/>
          </p:nvSpPr>
          <p:spPr>
            <a:xfrm>
              <a:off x="4457582" y="1249217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</p:grpSp>
      <p:grpSp>
        <p:nvGrpSpPr>
          <p:cNvPr id="59" name="Google Shape;10707;p75">
            <a:extLst>
              <a:ext uri="{FF2B5EF4-FFF2-40B4-BE49-F238E27FC236}">
                <a16:creationId xmlns:a16="http://schemas.microsoft.com/office/drawing/2014/main" id="{B027C136-C9BC-4B23-9A72-618F8B7C7B82}"/>
              </a:ext>
            </a:extLst>
          </p:cNvPr>
          <p:cNvGrpSpPr/>
          <p:nvPr/>
        </p:nvGrpSpPr>
        <p:grpSpPr>
          <a:xfrm>
            <a:off x="4437899" y="1891488"/>
            <a:ext cx="352345" cy="363655"/>
            <a:chOff x="3560600" y="3763338"/>
            <a:chExt cx="352345" cy="363655"/>
          </a:xfrm>
          <a:solidFill>
            <a:schemeClr val="bg1"/>
          </a:solidFill>
        </p:grpSpPr>
        <p:sp>
          <p:nvSpPr>
            <p:cNvPr id="60" name="Google Shape;10708;p75">
              <a:extLst>
                <a:ext uri="{FF2B5EF4-FFF2-40B4-BE49-F238E27FC236}">
                  <a16:creationId xmlns:a16="http://schemas.microsoft.com/office/drawing/2014/main" id="{0D4F9342-C97B-43C0-89C0-B4F758710EE6}"/>
                </a:ext>
              </a:extLst>
            </p:cNvPr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709;p75">
              <a:extLst>
                <a:ext uri="{FF2B5EF4-FFF2-40B4-BE49-F238E27FC236}">
                  <a16:creationId xmlns:a16="http://schemas.microsoft.com/office/drawing/2014/main" id="{781385C7-D876-421E-A925-3C277E700955}"/>
                </a:ext>
              </a:extLst>
            </p:cNvPr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710;p75">
              <a:extLst>
                <a:ext uri="{FF2B5EF4-FFF2-40B4-BE49-F238E27FC236}">
                  <a16:creationId xmlns:a16="http://schemas.microsoft.com/office/drawing/2014/main" id="{3EEE06E5-1F89-4028-8EC4-0288648DC9F4}"/>
                </a:ext>
              </a:extLst>
            </p:cNvPr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9945;p74">
            <a:extLst>
              <a:ext uri="{FF2B5EF4-FFF2-40B4-BE49-F238E27FC236}">
                <a16:creationId xmlns:a16="http://schemas.microsoft.com/office/drawing/2014/main" id="{F702C966-0D04-46A9-A7C9-6D51F9B8364E}"/>
              </a:ext>
            </a:extLst>
          </p:cNvPr>
          <p:cNvGrpSpPr/>
          <p:nvPr/>
        </p:nvGrpSpPr>
        <p:grpSpPr>
          <a:xfrm>
            <a:off x="4419936" y="2598730"/>
            <a:ext cx="379002" cy="366112"/>
            <a:chOff x="2633037" y="1499873"/>
            <a:chExt cx="379002" cy="366112"/>
          </a:xfrm>
          <a:solidFill>
            <a:schemeClr val="bg1">
              <a:lumMod val="10000"/>
            </a:schemeClr>
          </a:solidFill>
        </p:grpSpPr>
        <p:sp>
          <p:nvSpPr>
            <p:cNvPr id="64" name="Google Shape;9946;p74">
              <a:extLst>
                <a:ext uri="{FF2B5EF4-FFF2-40B4-BE49-F238E27FC236}">
                  <a16:creationId xmlns:a16="http://schemas.microsoft.com/office/drawing/2014/main" id="{DD087DE8-AF89-4EFD-9DF0-1E5A7D536406}"/>
                </a:ext>
              </a:extLst>
            </p:cNvPr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947;p74">
              <a:extLst>
                <a:ext uri="{FF2B5EF4-FFF2-40B4-BE49-F238E27FC236}">
                  <a16:creationId xmlns:a16="http://schemas.microsoft.com/office/drawing/2014/main" id="{B3B08EA2-FE35-42FF-A751-AE57463F05A0}"/>
                </a:ext>
              </a:extLst>
            </p:cNvPr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948;p74">
              <a:extLst>
                <a:ext uri="{FF2B5EF4-FFF2-40B4-BE49-F238E27FC236}">
                  <a16:creationId xmlns:a16="http://schemas.microsoft.com/office/drawing/2014/main" id="{0D01CF65-A45A-4251-9BE6-1522D6AF83E3}"/>
                </a:ext>
              </a:extLst>
            </p:cNvPr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949;p74">
              <a:extLst>
                <a:ext uri="{FF2B5EF4-FFF2-40B4-BE49-F238E27FC236}">
                  <a16:creationId xmlns:a16="http://schemas.microsoft.com/office/drawing/2014/main" id="{7DC0230D-0DCD-4B1D-8FCE-107DD4F593C5}"/>
                </a:ext>
              </a:extLst>
            </p:cNvPr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950;p74">
              <a:extLst>
                <a:ext uri="{FF2B5EF4-FFF2-40B4-BE49-F238E27FC236}">
                  <a16:creationId xmlns:a16="http://schemas.microsoft.com/office/drawing/2014/main" id="{CB451F25-9D7D-4FAF-8059-DA5CCE06D18E}"/>
                </a:ext>
              </a:extLst>
            </p:cNvPr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951;p74">
              <a:extLst>
                <a:ext uri="{FF2B5EF4-FFF2-40B4-BE49-F238E27FC236}">
                  <a16:creationId xmlns:a16="http://schemas.microsoft.com/office/drawing/2014/main" id="{4FDD9D21-9C74-42ED-885A-21DE03787E17}"/>
                </a:ext>
              </a:extLst>
            </p:cNvPr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2466;p78">
            <a:extLst>
              <a:ext uri="{FF2B5EF4-FFF2-40B4-BE49-F238E27FC236}">
                <a16:creationId xmlns:a16="http://schemas.microsoft.com/office/drawing/2014/main" id="{FCE44326-2C56-4004-B931-AF8E861DBF12}"/>
              </a:ext>
            </a:extLst>
          </p:cNvPr>
          <p:cNvGrpSpPr/>
          <p:nvPr/>
        </p:nvGrpSpPr>
        <p:grpSpPr>
          <a:xfrm>
            <a:off x="4434239" y="3376856"/>
            <a:ext cx="346406" cy="347552"/>
            <a:chOff x="3214972" y="3359188"/>
            <a:chExt cx="346406" cy="347552"/>
          </a:xfrm>
          <a:solidFill>
            <a:schemeClr val="bg1"/>
          </a:solidFill>
        </p:grpSpPr>
        <p:sp>
          <p:nvSpPr>
            <p:cNvPr id="71" name="Google Shape;12467;p78">
              <a:extLst>
                <a:ext uri="{FF2B5EF4-FFF2-40B4-BE49-F238E27FC236}">
                  <a16:creationId xmlns:a16="http://schemas.microsoft.com/office/drawing/2014/main" id="{A42AA78A-A4FE-42A7-9260-F8CFF50D370E}"/>
                </a:ext>
              </a:extLst>
            </p:cNvPr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468;p78">
              <a:extLst>
                <a:ext uri="{FF2B5EF4-FFF2-40B4-BE49-F238E27FC236}">
                  <a16:creationId xmlns:a16="http://schemas.microsoft.com/office/drawing/2014/main" id="{5FC5D1F1-6139-4775-B91B-ED4605FFAEC0}"/>
                </a:ext>
              </a:extLst>
            </p:cNvPr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69;p78">
              <a:extLst>
                <a:ext uri="{FF2B5EF4-FFF2-40B4-BE49-F238E27FC236}">
                  <a16:creationId xmlns:a16="http://schemas.microsoft.com/office/drawing/2014/main" id="{5BAFCCA9-BA55-4E25-BE16-CC7540472D94}"/>
                </a:ext>
              </a:extLst>
            </p:cNvPr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70;p78">
              <a:extLst>
                <a:ext uri="{FF2B5EF4-FFF2-40B4-BE49-F238E27FC236}">
                  <a16:creationId xmlns:a16="http://schemas.microsoft.com/office/drawing/2014/main" id="{E0D4F056-BF68-4F66-A1F9-06C81DEB3DAE}"/>
                </a:ext>
              </a:extLst>
            </p:cNvPr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71;p78">
              <a:extLst>
                <a:ext uri="{FF2B5EF4-FFF2-40B4-BE49-F238E27FC236}">
                  <a16:creationId xmlns:a16="http://schemas.microsoft.com/office/drawing/2014/main" id="{ED1837DC-C70A-4189-B8F3-B0F1082083C7}"/>
                </a:ext>
              </a:extLst>
            </p:cNvPr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472;p78">
              <a:extLst>
                <a:ext uri="{FF2B5EF4-FFF2-40B4-BE49-F238E27FC236}">
                  <a16:creationId xmlns:a16="http://schemas.microsoft.com/office/drawing/2014/main" id="{F3442737-2C48-4875-805A-B4C5EFC93197}"/>
                </a:ext>
              </a:extLst>
            </p:cNvPr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473;p78">
              <a:extLst>
                <a:ext uri="{FF2B5EF4-FFF2-40B4-BE49-F238E27FC236}">
                  <a16:creationId xmlns:a16="http://schemas.microsoft.com/office/drawing/2014/main" id="{35FA1859-7804-40FF-94D8-561221E741FA}"/>
                </a:ext>
              </a:extLst>
            </p:cNvPr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474;p78">
              <a:extLst>
                <a:ext uri="{FF2B5EF4-FFF2-40B4-BE49-F238E27FC236}">
                  <a16:creationId xmlns:a16="http://schemas.microsoft.com/office/drawing/2014/main" id="{A0C2D87A-F016-43E0-BF3C-8444FF9EECAF}"/>
                </a:ext>
              </a:extLst>
            </p:cNvPr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475;p78">
              <a:extLst>
                <a:ext uri="{FF2B5EF4-FFF2-40B4-BE49-F238E27FC236}">
                  <a16:creationId xmlns:a16="http://schemas.microsoft.com/office/drawing/2014/main" id="{8ABEC15E-88F0-4805-AD5A-0A4546D63CA1}"/>
                </a:ext>
              </a:extLst>
            </p:cNvPr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476;p78">
              <a:extLst>
                <a:ext uri="{FF2B5EF4-FFF2-40B4-BE49-F238E27FC236}">
                  <a16:creationId xmlns:a16="http://schemas.microsoft.com/office/drawing/2014/main" id="{9F0F4CA1-EAA3-4F3E-ACCB-FB98232B7FCA}"/>
                </a:ext>
              </a:extLst>
            </p:cNvPr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477;p78">
              <a:extLst>
                <a:ext uri="{FF2B5EF4-FFF2-40B4-BE49-F238E27FC236}">
                  <a16:creationId xmlns:a16="http://schemas.microsoft.com/office/drawing/2014/main" id="{C9501DD8-B014-44A3-94D5-96DFB306FC3F}"/>
                </a:ext>
              </a:extLst>
            </p:cNvPr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478;p78">
              <a:extLst>
                <a:ext uri="{FF2B5EF4-FFF2-40B4-BE49-F238E27FC236}">
                  <a16:creationId xmlns:a16="http://schemas.microsoft.com/office/drawing/2014/main" id="{5A06B661-0CF2-456B-9905-2AA3C4E68AEA}"/>
                </a:ext>
              </a:extLst>
            </p:cNvPr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479;p78">
              <a:extLst>
                <a:ext uri="{FF2B5EF4-FFF2-40B4-BE49-F238E27FC236}">
                  <a16:creationId xmlns:a16="http://schemas.microsoft.com/office/drawing/2014/main" id="{E8851ED9-9DB0-4316-8459-A1B035D6D995}"/>
                </a:ext>
              </a:extLst>
            </p:cNvPr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480;p78">
              <a:extLst>
                <a:ext uri="{FF2B5EF4-FFF2-40B4-BE49-F238E27FC236}">
                  <a16:creationId xmlns:a16="http://schemas.microsoft.com/office/drawing/2014/main" id="{0C7E02A7-45E9-4BA3-8F9D-2BEFB5C96691}"/>
                </a:ext>
              </a:extLst>
            </p:cNvPr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9294;p72">
            <a:extLst>
              <a:ext uri="{FF2B5EF4-FFF2-40B4-BE49-F238E27FC236}">
                <a16:creationId xmlns:a16="http://schemas.microsoft.com/office/drawing/2014/main" id="{B732F472-64F3-4407-877F-E197D7324465}"/>
              </a:ext>
            </a:extLst>
          </p:cNvPr>
          <p:cNvGrpSpPr/>
          <p:nvPr/>
        </p:nvGrpSpPr>
        <p:grpSpPr>
          <a:xfrm>
            <a:off x="4445059" y="4084688"/>
            <a:ext cx="356196" cy="265631"/>
            <a:chOff x="5216456" y="3725484"/>
            <a:chExt cx="356196" cy="265631"/>
          </a:xfrm>
          <a:solidFill>
            <a:schemeClr val="bg1">
              <a:lumMod val="10000"/>
            </a:schemeClr>
          </a:solidFill>
        </p:grpSpPr>
        <p:sp>
          <p:nvSpPr>
            <p:cNvPr id="86" name="Google Shape;9295;p72">
              <a:extLst>
                <a:ext uri="{FF2B5EF4-FFF2-40B4-BE49-F238E27FC236}">
                  <a16:creationId xmlns:a16="http://schemas.microsoft.com/office/drawing/2014/main" id="{B42FDF65-05B0-4DA2-B950-340CB8CCEE28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296;p72">
              <a:extLst>
                <a:ext uri="{FF2B5EF4-FFF2-40B4-BE49-F238E27FC236}">
                  <a16:creationId xmlns:a16="http://schemas.microsoft.com/office/drawing/2014/main" id="{E0378CC3-D493-4452-B94C-52163B7E8260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62661078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59035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2800" dirty="0">
                <a:solidFill>
                  <a:srgbClr val="F3F3F3"/>
                </a:solidFill>
              </a:rPr>
              <a:t>Foglalási adatok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100" y="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5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13" name="Google Shape;213;p35"/>
          <p:cNvSpPr txBox="1">
            <a:spLocks noGrp="1"/>
          </p:cNvSpPr>
          <p:nvPr>
            <p:ph type="subTitle" idx="2"/>
          </p:nvPr>
        </p:nvSpPr>
        <p:spPr>
          <a:xfrm>
            <a:off x="837390" y="2424149"/>
            <a:ext cx="3469711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rgbClr val="F3F3F3"/>
                </a:solidFill>
                <a:latin typeface="+mn-lt"/>
              </a:rPr>
              <a:t>A vendég révén kigondolt időintervallum és az érkező látogatók száma </a:t>
            </a:r>
            <a:endParaRPr sz="1200" dirty="0">
              <a:solidFill>
                <a:srgbClr val="F3F3F3"/>
              </a:solidFill>
              <a:latin typeface="+mn-l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214" name="Google Shape;214;p35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E84EAD3-AF78-44F0-83C5-298940192F8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04566" y="1179471"/>
            <a:ext cx="3349078" cy="27845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C5B358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974FAF00-9A73-4FD2-BBD1-9B415A75FA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434343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88319" y="-53396"/>
            <a:ext cx="10520638" cy="3237120"/>
          </a:xfrm>
          <a:prstGeom prst="rect">
            <a:avLst/>
          </a:prstGeom>
        </p:spPr>
      </p:pic>
      <p:sp>
        <p:nvSpPr>
          <p:cNvPr id="248" name="Google Shape;248;p37"/>
          <p:cNvSpPr/>
          <p:nvPr/>
        </p:nvSpPr>
        <p:spPr>
          <a:xfrm>
            <a:off x="4538630" y="2035708"/>
            <a:ext cx="4926300" cy="2454456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ctrTitle" idx="3"/>
          </p:nvPr>
        </p:nvSpPr>
        <p:spPr>
          <a:xfrm>
            <a:off x="117556" y="2890744"/>
            <a:ext cx="4796092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>
                <a:solidFill>
                  <a:schemeClr val="bg1">
                    <a:lumMod val="10000"/>
                  </a:schemeClr>
                </a:solidFill>
              </a:rPr>
              <a:t>Megfelelő szoba kiválasztása</a:t>
            </a:r>
            <a:endParaRPr sz="28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2"/>
          </p:nvPr>
        </p:nvSpPr>
        <p:spPr>
          <a:xfrm>
            <a:off x="5168569" y="3194341"/>
            <a:ext cx="3026372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bg1">
                    <a:lumMod val="10000"/>
                  </a:schemeClr>
                </a:solidFill>
                <a:latin typeface="+mn-lt"/>
              </a:rPr>
              <a:t>A felhasználó által megszabott feltételekhez és igényeinkhez hozzáillő típus meghatározása </a:t>
            </a:r>
            <a:endParaRPr sz="1200" dirty="0">
              <a:solidFill>
                <a:schemeClr val="bg1">
                  <a:lumMod val="10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61F456EF-EAFA-4853-BFE1-05A2ABFFBD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8537954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A385C800-27C5-4EE2-A9AC-EEFD266A54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3713" y="967266"/>
            <a:ext cx="9304985" cy="32089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61" name="Google Shape;461;p46"/>
          <p:cNvSpPr txBox="1"/>
          <p:nvPr/>
        </p:nvSpPr>
        <p:spPr>
          <a:xfrm>
            <a:off x="1809374" y="3080128"/>
            <a:ext cx="987600" cy="1108984"/>
          </a:xfrm>
          <a:prstGeom prst="rect">
            <a:avLst/>
          </a:prstGeom>
          <a:solidFill>
            <a:srgbClr val="000000">
              <a:alpha val="69804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Csak reggeli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6347026" y="2513458"/>
            <a:ext cx="987600" cy="1675654"/>
          </a:xfrm>
          <a:prstGeom prst="rect">
            <a:avLst/>
          </a:prstGeom>
          <a:solidFill>
            <a:srgbClr val="000000">
              <a:alpha val="69804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Teljes ellátás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3" name="Google Shape;463;p46"/>
          <p:cNvSpPr txBox="1"/>
          <p:nvPr/>
        </p:nvSpPr>
        <p:spPr>
          <a:xfrm>
            <a:off x="4074979" y="2757848"/>
            <a:ext cx="987600" cy="1433341"/>
          </a:xfrm>
          <a:prstGeom prst="rect">
            <a:avLst/>
          </a:prstGeom>
          <a:solidFill>
            <a:srgbClr val="000000">
              <a:alpha val="74118"/>
            </a:srgb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err="1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Félpanzíó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4" name="Google Shape;464;p46"/>
          <p:cNvSpPr txBox="1"/>
          <p:nvPr/>
        </p:nvSpPr>
        <p:spPr>
          <a:xfrm>
            <a:off x="1526324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bg2">
                  <a:lumMod val="60000"/>
                  <a:lumOff val="40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5" name="Google Shape;465;p46"/>
          <p:cNvSpPr txBox="1"/>
          <p:nvPr/>
        </p:nvSpPr>
        <p:spPr>
          <a:xfrm>
            <a:off x="3795145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bg2">
                  <a:lumMod val="60000"/>
                  <a:lumOff val="40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6" name="Google Shape;466;p46"/>
          <p:cNvSpPr txBox="1"/>
          <p:nvPr/>
        </p:nvSpPr>
        <p:spPr>
          <a:xfrm>
            <a:off x="6063974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bg2">
                  <a:lumMod val="60000"/>
                  <a:lumOff val="40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7" name="Google Shape;467;p46"/>
          <p:cNvSpPr txBox="1">
            <a:spLocks noGrp="1"/>
          </p:cNvSpPr>
          <p:nvPr>
            <p:ph type="ctrTitle"/>
          </p:nvPr>
        </p:nvSpPr>
        <p:spPr>
          <a:xfrm>
            <a:off x="723599" y="470625"/>
            <a:ext cx="1736265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bg1">
                    <a:lumMod val="10000"/>
                  </a:schemeClr>
                </a:solidFill>
              </a:rPr>
              <a:t>Étkezés típusa</a:t>
            </a:r>
            <a:endParaRPr dirty="0">
              <a:solidFill>
                <a:schemeClr val="bg1">
                  <a:lumMod val="10000"/>
                </a:schemeClr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A7B29DF4-6E53-4DC4-85C2-5AD08DD981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77" b="93416" l="5957" r="94043">
                        <a14:foregroundMark x1="91064" y1="49794" x2="91064" y2="49794"/>
                        <a14:foregroundMark x1="94043" y1="48560" x2="94043" y2="48560"/>
                        <a14:foregroundMark x1="35319" y1="93416" x2="35319" y2="93416"/>
                        <a14:foregroundMark x1="5957" y1="66255" x2="5957" y2="66255"/>
                        <a14:foregroundMark x1="45106" y1="49383" x2="45106" y2="49383"/>
                        <a14:foregroundMark x1="43404" y1="51852" x2="33617" y2="42798"/>
                        <a14:foregroundMark x1="46383" y1="56379" x2="40426" y2="44033"/>
                        <a14:foregroundMark x1="53191" y1="53498" x2="44255" y2="48560"/>
                        <a14:foregroundMark x1="53617" y1="49383" x2="42979" y2="48148"/>
                        <a14:foregroundMark x1="56596" y1="37037" x2="47660" y2="66255"/>
                        <a14:foregroundMark x1="47660" y1="66255" x2="30638" y2="40329"/>
                        <a14:foregroundMark x1="30638" y1="40329" x2="57021" y2="38683"/>
                        <a14:foregroundMark x1="56170" y1="37037" x2="45957" y2="63786"/>
                        <a14:foregroundMark x1="39149" y1="9877" x2="39149" y2="9877"/>
                        <a14:foregroundMark x1="50638" y1="66667" x2="24681" y2="50617"/>
                        <a14:foregroundMark x1="24681" y1="50617" x2="50213" y2="32922"/>
                        <a14:foregroundMark x1="50213" y1="32922" x2="51064" y2="64198"/>
                        <a14:foregroundMark x1="51064" y1="64198" x2="47234" y2="68313"/>
                        <a14:foregroundMark x1="58298" y1="38272" x2="53617" y2="36626"/>
                        <a14:foregroundMark x1="55319" y1="38683" x2="57447" y2="41564"/>
                        <a14:foregroundMark x1="54468" y1="38683" x2="58723" y2="40741"/>
                        <a14:foregroundMark x1="61277" y1="41975" x2="61277" y2="42798"/>
                        <a14:foregroundMark x1="57021" y1="51029" x2="57021" y2="51029"/>
                        <a14:foregroundMark x1="11915" y1="68313" x2="11915" y2="68313"/>
                        <a14:foregroundMark x1="8936" y1="67901" x2="8936" y2="67901"/>
                        <a14:foregroundMark x1="8085" y1="67901" x2="8085" y2="67901"/>
                        <a14:foregroundMark x1="7234" y1="67901" x2="7234" y2="67901"/>
                        <a14:foregroundMark x1="6383" y1="67901" x2="6383" y2="67901"/>
                        <a14:foregroundMark x1="5957" y1="68313" x2="5957" y2="68313"/>
                        <a14:foregroundMark x1="5532" y1="68313" x2="5532" y2="683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99413" y="3386163"/>
            <a:ext cx="596835" cy="61715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C325B4D-9743-4151-908C-ED2CD92B3FC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46" b="93644" l="6494" r="94372">
                        <a14:foregroundMark x1="8225" y1="49153" x2="8225" y2="49153"/>
                        <a14:foregroundMark x1="92208" y1="52542" x2="92208" y2="52542"/>
                        <a14:foregroundMark x1="95238" y1="49576" x2="95238" y2="49576"/>
                        <a14:foregroundMark x1="6494" y1="48305" x2="6494" y2="48305"/>
                        <a14:foregroundMark x1="46753" y1="93644" x2="46753" y2="93644"/>
                        <a14:foregroundMark x1="35065" y1="16949" x2="35065" y2="16949"/>
                        <a14:foregroundMark x1="58442" y1="22034" x2="58442" y2="220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52874" y="3207232"/>
            <a:ext cx="596835" cy="650644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3C863A56-E943-4BF9-A785-EBB3D5AA4D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607" b="93852" l="6489" r="95802">
                        <a14:foregroundMark x1="30534" y1="47951" x2="30534" y2="47951"/>
                        <a14:foregroundMark x1="91985" y1="45492" x2="91985" y2="45492"/>
                        <a14:foregroundMark x1="30534" y1="88115" x2="30534" y2="88115"/>
                        <a14:foregroundMark x1="38550" y1="92623" x2="38550" y2="92623"/>
                        <a14:foregroundMark x1="6489" y1="66803" x2="6489" y2="66803"/>
                        <a14:foregroundMark x1="95802" y1="47541" x2="95802" y2="47541"/>
                        <a14:foregroundMark x1="63359" y1="8607" x2="63359" y2="8607"/>
                        <a14:foregroundMark x1="71374" y1="54508" x2="71374" y2="54508"/>
                        <a14:foregroundMark x1="48855" y1="86885" x2="18702" y2="63115"/>
                        <a14:foregroundMark x1="18702" y1="63115" x2="46947" y2="38525"/>
                        <a14:foregroundMark x1="46947" y1="38525" x2="84733" y2="45902"/>
                        <a14:foregroundMark x1="84733" y1="45902" x2="56107" y2="84016"/>
                        <a14:foregroundMark x1="56107" y1="84016" x2="45802" y2="85656"/>
                        <a14:foregroundMark x1="51145" y1="79508" x2="51145" y2="79508"/>
                        <a14:foregroundMark x1="69847" y1="73770" x2="69847" y2="73770"/>
                        <a14:foregroundMark x1="80916" y1="62705" x2="80916" y2="62705"/>
                        <a14:foregroundMark x1="82824" y1="56557" x2="83969" y2="52459"/>
                        <a14:foregroundMark x1="83206" y1="46721" x2="83206" y2="44262"/>
                        <a14:foregroundMark x1="80153" y1="36885" x2="80153" y2="36885"/>
                        <a14:foregroundMark x1="73664" y1="29098" x2="72901" y2="27869"/>
                        <a14:foregroundMark x1="69466" y1="24180" x2="69466" y2="24180"/>
                        <a14:foregroundMark x1="64504" y1="22541" x2="64504" y2="22541"/>
                        <a14:foregroundMark x1="55344" y1="26639" x2="55344" y2="26639"/>
                        <a14:foregroundMark x1="43130" y1="46721" x2="43130" y2="46721"/>
                        <a14:foregroundMark x1="33206" y1="54918" x2="33206" y2="54918"/>
                        <a14:foregroundMark x1="17939" y1="67623" x2="17939" y2="67623"/>
                        <a14:foregroundMark x1="23282" y1="77459" x2="23282" y2="77459"/>
                        <a14:foregroundMark x1="31298" y1="78279" x2="31298" y2="78279"/>
                        <a14:foregroundMark x1="35496" y1="93443" x2="35496" y2="93443"/>
                        <a14:foregroundMark x1="35496" y1="93852" x2="35496" y2="93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42405" y="3042711"/>
            <a:ext cx="596835" cy="555830"/>
          </a:xfrm>
          <a:prstGeom prst="rect">
            <a:avLst/>
          </a:prstGeom>
        </p:spPr>
      </p:pic>
      <p:sp>
        <p:nvSpPr>
          <p:cNvPr id="38" name="Google Shape;461;p46">
            <a:extLst>
              <a:ext uri="{FF2B5EF4-FFF2-40B4-BE49-F238E27FC236}">
                <a16:creationId xmlns:a16="http://schemas.microsoft.com/office/drawing/2014/main" id="{9215F89D-5F96-4DB6-8BA0-739E7D71814B}"/>
              </a:ext>
            </a:extLst>
          </p:cNvPr>
          <p:cNvSpPr txBox="1"/>
          <p:nvPr/>
        </p:nvSpPr>
        <p:spPr>
          <a:xfrm>
            <a:off x="530414" y="332653"/>
            <a:ext cx="2122633" cy="946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696167033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 descr="A képen szöveg látható&#10;&#10;Automatikusan generált leírás">
            <a:extLst>
              <a:ext uri="{FF2B5EF4-FFF2-40B4-BE49-F238E27FC236}">
                <a16:creationId xmlns:a16="http://schemas.microsoft.com/office/drawing/2014/main" id="{85A7F662-B042-4269-85BF-8DCCB97BB2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8350" y="1274599"/>
            <a:ext cx="8336410" cy="3868901"/>
          </a:xfrm>
          <a:prstGeom prst="rect">
            <a:avLst/>
          </a:prstGeom>
        </p:spPr>
      </p:pic>
      <p:sp>
        <p:nvSpPr>
          <p:cNvPr id="737" name="Google Shape;737;p56"/>
          <p:cNvSpPr txBox="1">
            <a:spLocks noGrp="1"/>
          </p:cNvSpPr>
          <p:nvPr>
            <p:ph type="ctrTitle"/>
          </p:nvPr>
        </p:nvSpPr>
        <p:spPr>
          <a:xfrm>
            <a:off x="6173916" y="633255"/>
            <a:ext cx="260084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/>
              <a:t>Személyes adatok</a:t>
            </a:r>
            <a:endParaRPr sz="2000" dirty="0"/>
          </a:p>
        </p:txBody>
      </p:sp>
      <p:grpSp>
        <p:nvGrpSpPr>
          <p:cNvPr id="738" name="Google Shape;738;p56"/>
          <p:cNvGrpSpPr/>
          <p:nvPr/>
        </p:nvGrpSpPr>
        <p:grpSpPr>
          <a:xfrm>
            <a:off x="3538719" y="2143272"/>
            <a:ext cx="2066591" cy="2066234"/>
            <a:chOff x="2974000" y="1609100"/>
            <a:chExt cx="2864695" cy="2864200"/>
          </a:xfrm>
        </p:grpSpPr>
        <p:sp>
          <p:nvSpPr>
            <p:cNvPr id="739" name="Google Shape;739;p56"/>
            <p:cNvSpPr/>
            <p:nvPr/>
          </p:nvSpPr>
          <p:spPr>
            <a:xfrm>
              <a:off x="2974000" y="1609100"/>
              <a:ext cx="1384955" cy="1384521"/>
            </a:xfrm>
            <a:custGeom>
              <a:avLst/>
              <a:gdLst/>
              <a:ahLst/>
              <a:cxnLst/>
              <a:rect l="l" t="t" r="r" b="b"/>
              <a:pathLst>
                <a:path w="25535" h="25527" extrusionOk="0">
                  <a:moveTo>
                    <a:pt x="1" y="1"/>
                  </a:moveTo>
                  <a:lnTo>
                    <a:pt x="1" y="25526"/>
                  </a:lnTo>
                  <a:lnTo>
                    <a:pt x="2750" y="25526"/>
                  </a:lnTo>
                  <a:lnTo>
                    <a:pt x="2750" y="2741"/>
                  </a:lnTo>
                  <a:lnTo>
                    <a:pt x="25535" y="2741"/>
                  </a:lnTo>
                  <a:lnTo>
                    <a:pt x="255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6"/>
            <p:cNvSpPr/>
            <p:nvPr/>
          </p:nvSpPr>
          <p:spPr>
            <a:xfrm>
              <a:off x="2974000" y="3088834"/>
              <a:ext cx="1384955" cy="1384466"/>
            </a:xfrm>
            <a:custGeom>
              <a:avLst/>
              <a:gdLst/>
              <a:ahLst/>
              <a:cxnLst/>
              <a:rect l="l" t="t" r="r" b="b"/>
              <a:pathLst>
                <a:path w="25535" h="25526" extrusionOk="0">
                  <a:moveTo>
                    <a:pt x="1" y="1"/>
                  </a:moveTo>
                  <a:lnTo>
                    <a:pt x="1" y="25526"/>
                  </a:lnTo>
                  <a:lnTo>
                    <a:pt x="25535" y="25526"/>
                  </a:lnTo>
                  <a:lnTo>
                    <a:pt x="25535" y="22785"/>
                  </a:lnTo>
                  <a:lnTo>
                    <a:pt x="2750" y="22785"/>
                  </a:lnTo>
                  <a:lnTo>
                    <a:pt x="2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6"/>
            <p:cNvSpPr/>
            <p:nvPr/>
          </p:nvSpPr>
          <p:spPr>
            <a:xfrm>
              <a:off x="4454228" y="1609100"/>
              <a:ext cx="1384466" cy="1384521"/>
            </a:xfrm>
            <a:custGeom>
              <a:avLst/>
              <a:gdLst/>
              <a:ahLst/>
              <a:cxnLst/>
              <a:rect l="l" t="t" r="r" b="b"/>
              <a:pathLst>
                <a:path w="25526" h="25527" extrusionOk="0">
                  <a:moveTo>
                    <a:pt x="0" y="1"/>
                  </a:moveTo>
                  <a:lnTo>
                    <a:pt x="0" y="2741"/>
                  </a:lnTo>
                  <a:lnTo>
                    <a:pt x="22776" y="2741"/>
                  </a:lnTo>
                  <a:lnTo>
                    <a:pt x="22776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6"/>
            <p:cNvSpPr/>
            <p:nvPr/>
          </p:nvSpPr>
          <p:spPr>
            <a:xfrm>
              <a:off x="4454228" y="3088834"/>
              <a:ext cx="1384466" cy="1384466"/>
            </a:xfrm>
            <a:custGeom>
              <a:avLst/>
              <a:gdLst/>
              <a:ahLst/>
              <a:cxnLst/>
              <a:rect l="l" t="t" r="r" b="b"/>
              <a:pathLst>
                <a:path w="25526" h="25526" extrusionOk="0">
                  <a:moveTo>
                    <a:pt x="22776" y="1"/>
                  </a:moveTo>
                  <a:lnTo>
                    <a:pt x="22776" y="22785"/>
                  </a:lnTo>
                  <a:lnTo>
                    <a:pt x="0" y="22785"/>
                  </a:lnTo>
                  <a:lnTo>
                    <a:pt x="0" y="25526"/>
                  </a:lnTo>
                  <a:lnTo>
                    <a:pt x="25525" y="25526"/>
                  </a:lnTo>
                  <a:lnTo>
                    <a:pt x="2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56"/>
          <p:cNvSpPr txBox="1">
            <a:spLocks noGrp="1"/>
          </p:cNvSpPr>
          <p:nvPr>
            <p:ph type="subTitle" idx="4294967295"/>
          </p:nvPr>
        </p:nvSpPr>
        <p:spPr>
          <a:xfrm>
            <a:off x="1901871" y="1967409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Név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744" name="Google Shape;744;p56"/>
          <p:cNvSpPr txBox="1">
            <a:spLocks noGrp="1"/>
          </p:cNvSpPr>
          <p:nvPr>
            <p:ph type="subTitle" idx="4294967295"/>
          </p:nvPr>
        </p:nvSpPr>
        <p:spPr>
          <a:xfrm>
            <a:off x="1901871" y="3236859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Telefonszám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745" name="Google Shape;745;p56"/>
          <p:cNvSpPr txBox="1">
            <a:spLocks noGrp="1"/>
          </p:cNvSpPr>
          <p:nvPr>
            <p:ph type="subTitle" idx="4294967295"/>
          </p:nvPr>
        </p:nvSpPr>
        <p:spPr>
          <a:xfrm>
            <a:off x="5861831" y="1932631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Email cím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746" name="Google Shape;746;p56"/>
          <p:cNvSpPr txBox="1">
            <a:spLocks noGrp="1"/>
          </p:cNvSpPr>
          <p:nvPr>
            <p:ph type="subTitle" idx="4294967295"/>
          </p:nvPr>
        </p:nvSpPr>
        <p:spPr>
          <a:xfrm>
            <a:off x="5924846" y="3236859"/>
            <a:ext cx="13803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5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Lakcím</a:t>
            </a:r>
            <a:endParaRPr sz="14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15" name="Google Shape;10324;p74">
            <a:extLst>
              <a:ext uri="{FF2B5EF4-FFF2-40B4-BE49-F238E27FC236}">
                <a16:creationId xmlns:a16="http://schemas.microsoft.com/office/drawing/2014/main" id="{22F7C7E6-1F64-4C59-9F1E-5F568BE2CEF2}"/>
              </a:ext>
            </a:extLst>
          </p:cNvPr>
          <p:cNvGrpSpPr/>
          <p:nvPr/>
        </p:nvGrpSpPr>
        <p:grpSpPr>
          <a:xfrm>
            <a:off x="2400854" y="1995810"/>
            <a:ext cx="351827" cy="294923"/>
            <a:chOff x="2171474" y="3369229"/>
            <a:chExt cx="408156" cy="343737"/>
          </a:xfrm>
          <a:solidFill>
            <a:schemeClr val="bg1"/>
          </a:solidFill>
        </p:grpSpPr>
        <p:sp>
          <p:nvSpPr>
            <p:cNvPr id="16" name="Google Shape;10325;p74">
              <a:extLst>
                <a:ext uri="{FF2B5EF4-FFF2-40B4-BE49-F238E27FC236}">
                  <a16:creationId xmlns:a16="http://schemas.microsoft.com/office/drawing/2014/main" id="{F03AFB6E-92B9-4549-BD71-9BE7621BEF7B}"/>
                </a:ext>
              </a:extLst>
            </p:cNvPr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" name="Google Shape;10326;p74">
              <a:extLst>
                <a:ext uri="{FF2B5EF4-FFF2-40B4-BE49-F238E27FC236}">
                  <a16:creationId xmlns:a16="http://schemas.microsoft.com/office/drawing/2014/main" id="{1A2BA994-E0B9-469E-9BC7-8A5BBD0003A4}"/>
                </a:ext>
              </a:extLst>
            </p:cNvPr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" name="Google Shape;10327;p74">
              <a:extLst>
                <a:ext uri="{FF2B5EF4-FFF2-40B4-BE49-F238E27FC236}">
                  <a16:creationId xmlns:a16="http://schemas.microsoft.com/office/drawing/2014/main" id="{86B93FF4-C6B4-48BF-9C04-AD9257E537F7}"/>
                </a:ext>
              </a:extLst>
            </p:cNvPr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" name="Google Shape;10328;p74">
              <a:extLst>
                <a:ext uri="{FF2B5EF4-FFF2-40B4-BE49-F238E27FC236}">
                  <a16:creationId xmlns:a16="http://schemas.microsoft.com/office/drawing/2014/main" id="{B833BA88-85DD-416A-A243-579796252E65}"/>
                </a:ext>
              </a:extLst>
            </p:cNvPr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26" name="Google Shape;9219;p72">
            <a:extLst>
              <a:ext uri="{FF2B5EF4-FFF2-40B4-BE49-F238E27FC236}">
                <a16:creationId xmlns:a16="http://schemas.microsoft.com/office/drawing/2014/main" id="{1222365C-F935-491D-8560-45CB135B5772}"/>
              </a:ext>
            </a:extLst>
          </p:cNvPr>
          <p:cNvSpPr/>
          <p:nvPr/>
        </p:nvSpPr>
        <p:spPr>
          <a:xfrm>
            <a:off x="1578573" y="3236859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9282;p72">
            <a:extLst>
              <a:ext uri="{FF2B5EF4-FFF2-40B4-BE49-F238E27FC236}">
                <a16:creationId xmlns:a16="http://schemas.microsoft.com/office/drawing/2014/main" id="{133464AB-02C9-4627-AA4E-A2F0E2C40AF3}"/>
              </a:ext>
            </a:extLst>
          </p:cNvPr>
          <p:cNvGrpSpPr/>
          <p:nvPr/>
        </p:nvGrpSpPr>
        <p:grpSpPr>
          <a:xfrm>
            <a:off x="7028575" y="1933330"/>
            <a:ext cx="322917" cy="347876"/>
            <a:chOff x="6896644" y="3216007"/>
            <a:chExt cx="322917" cy="347876"/>
          </a:xfrm>
          <a:solidFill>
            <a:schemeClr val="bg1"/>
          </a:solidFill>
        </p:grpSpPr>
        <p:sp>
          <p:nvSpPr>
            <p:cNvPr id="28" name="Google Shape;9283;p72">
              <a:extLst>
                <a:ext uri="{FF2B5EF4-FFF2-40B4-BE49-F238E27FC236}">
                  <a16:creationId xmlns:a16="http://schemas.microsoft.com/office/drawing/2014/main" id="{13FB1972-412E-4860-8E52-AF654ED619DC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84;p72">
              <a:extLst>
                <a:ext uri="{FF2B5EF4-FFF2-40B4-BE49-F238E27FC236}">
                  <a16:creationId xmlns:a16="http://schemas.microsoft.com/office/drawing/2014/main" id="{273CDE44-68B5-4567-BF8F-982308911C55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85;p72">
              <a:extLst>
                <a:ext uri="{FF2B5EF4-FFF2-40B4-BE49-F238E27FC236}">
                  <a16:creationId xmlns:a16="http://schemas.microsoft.com/office/drawing/2014/main" id="{DF2F723A-DB8C-4B3E-A448-4E9E2F719CC8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86;p72">
              <a:extLst>
                <a:ext uri="{FF2B5EF4-FFF2-40B4-BE49-F238E27FC236}">
                  <a16:creationId xmlns:a16="http://schemas.microsoft.com/office/drawing/2014/main" id="{044447D3-4E7E-4CCC-8563-2F2B7492DDC2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87;p72">
              <a:extLst>
                <a:ext uri="{FF2B5EF4-FFF2-40B4-BE49-F238E27FC236}">
                  <a16:creationId xmlns:a16="http://schemas.microsoft.com/office/drawing/2014/main" id="{C4F0214E-CC47-428A-BE2F-D09919D321EA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88;p72">
              <a:extLst>
                <a:ext uri="{FF2B5EF4-FFF2-40B4-BE49-F238E27FC236}">
                  <a16:creationId xmlns:a16="http://schemas.microsoft.com/office/drawing/2014/main" id="{2B80379F-0FBD-4E64-AB85-C186D454ED0B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9;p72">
              <a:extLst>
                <a:ext uri="{FF2B5EF4-FFF2-40B4-BE49-F238E27FC236}">
                  <a16:creationId xmlns:a16="http://schemas.microsoft.com/office/drawing/2014/main" id="{61FA9792-24B7-43CB-B648-704A6FC17B2A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290;p72">
            <a:extLst>
              <a:ext uri="{FF2B5EF4-FFF2-40B4-BE49-F238E27FC236}">
                <a16:creationId xmlns:a16="http://schemas.microsoft.com/office/drawing/2014/main" id="{8015864A-87E2-474E-9F4D-591F80F0625A}"/>
              </a:ext>
            </a:extLst>
          </p:cNvPr>
          <p:cNvGrpSpPr/>
          <p:nvPr/>
        </p:nvGrpSpPr>
        <p:grpSpPr>
          <a:xfrm>
            <a:off x="6863719" y="3261855"/>
            <a:ext cx="334634" cy="333904"/>
            <a:chOff x="7429366" y="3223183"/>
            <a:chExt cx="334634" cy="333904"/>
          </a:xfrm>
          <a:solidFill>
            <a:schemeClr val="bg1"/>
          </a:solidFill>
        </p:grpSpPr>
        <p:sp>
          <p:nvSpPr>
            <p:cNvPr id="36" name="Google Shape;9291;p72">
              <a:extLst>
                <a:ext uri="{FF2B5EF4-FFF2-40B4-BE49-F238E27FC236}">
                  <a16:creationId xmlns:a16="http://schemas.microsoft.com/office/drawing/2014/main" id="{5E4EBE8F-55ED-43FB-AAB1-F369F33AC5EF}"/>
                </a:ext>
              </a:extLst>
            </p:cNvPr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292;p72">
              <a:extLst>
                <a:ext uri="{FF2B5EF4-FFF2-40B4-BE49-F238E27FC236}">
                  <a16:creationId xmlns:a16="http://schemas.microsoft.com/office/drawing/2014/main" id="{7C63F3BE-04C5-4706-BFC2-064648A12853}"/>
                </a:ext>
              </a:extLst>
            </p:cNvPr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158;p72">
            <a:extLst>
              <a:ext uri="{FF2B5EF4-FFF2-40B4-BE49-F238E27FC236}">
                <a16:creationId xmlns:a16="http://schemas.microsoft.com/office/drawing/2014/main" id="{96F08445-679D-46B2-97C2-05A04EC55C33}"/>
              </a:ext>
            </a:extLst>
          </p:cNvPr>
          <p:cNvGrpSpPr/>
          <p:nvPr/>
        </p:nvGrpSpPr>
        <p:grpSpPr>
          <a:xfrm>
            <a:off x="4134515" y="2755845"/>
            <a:ext cx="998754" cy="910515"/>
            <a:chOff x="4126815" y="2760704"/>
            <a:chExt cx="380393" cy="363118"/>
          </a:xfrm>
          <a:solidFill>
            <a:schemeClr val="bg1"/>
          </a:solidFill>
        </p:grpSpPr>
        <p:sp>
          <p:nvSpPr>
            <p:cNvPr id="41" name="Google Shape;9159;p72">
              <a:extLst>
                <a:ext uri="{FF2B5EF4-FFF2-40B4-BE49-F238E27FC236}">
                  <a16:creationId xmlns:a16="http://schemas.microsoft.com/office/drawing/2014/main" id="{5AA79461-F437-44DB-AD44-8981B285038C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60;p72">
              <a:extLst>
                <a:ext uri="{FF2B5EF4-FFF2-40B4-BE49-F238E27FC236}">
                  <a16:creationId xmlns:a16="http://schemas.microsoft.com/office/drawing/2014/main" id="{42A62851-0596-4387-9CEC-8A9EE5EC3A6E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61;p72">
              <a:extLst>
                <a:ext uri="{FF2B5EF4-FFF2-40B4-BE49-F238E27FC236}">
                  <a16:creationId xmlns:a16="http://schemas.microsoft.com/office/drawing/2014/main" id="{ACE23C2D-14BC-4835-A344-9757BA48C3B1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62;p72">
              <a:extLst>
                <a:ext uri="{FF2B5EF4-FFF2-40B4-BE49-F238E27FC236}">
                  <a16:creationId xmlns:a16="http://schemas.microsoft.com/office/drawing/2014/main" id="{19EFEC29-7411-4376-95B7-95761563DAD0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914220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E395DACB-ECCC-41F7-B460-FF0CC809351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5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50773"/>
            <a:ext cx="3869100" cy="311627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0A8ECD6-0393-4B35-B170-9BA071E1A2F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55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482958"/>
            <a:ext cx="3869100" cy="3054709"/>
          </a:xfrm>
          <a:prstGeom prst="rect">
            <a:avLst/>
          </a:prstGeom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0" y="1428818"/>
            <a:ext cx="3869100" cy="1112399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>
                <a:solidFill>
                  <a:schemeClr val="lt1"/>
                </a:solidFill>
              </a:rPr>
              <a:t>Módosítás  </a:t>
            </a:r>
            <a:br>
              <a:rPr lang="hu-HU" sz="3200" dirty="0">
                <a:solidFill>
                  <a:schemeClr val="lt1"/>
                </a:solidFill>
              </a:rPr>
            </a:br>
            <a:r>
              <a:rPr lang="hu-HU" sz="3200" dirty="0">
                <a:solidFill>
                  <a:schemeClr val="lt1"/>
                </a:solidFill>
              </a:rPr>
              <a:t>Véglegesítés</a:t>
            </a:r>
            <a:endParaRPr sz="32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29" name="Google Shape;529;p48"/>
          <p:cNvSpPr txBox="1">
            <a:spLocks noGrp="1"/>
          </p:cNvSpPr>
          <p:nvPr>
            <p:ph type="subTitle" idx="4"/>
          </p:nvPr>
        </p:nvSpPr>
        <p:spPr>
          <a:xfrm>
            <a:off x="4571999" y="3870729"/>
            <a:ext cx="3078051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>
                <a:solidFill>
                  <a:schemeClr val="dk1"/>
                </a:solidFill>
                <a:latin typeface="+mn-lt"/>
              </a:rPr>
              <a:t>Teljeskörű átnézés után a foglalás leadása és befejezése</a:t>
            </a:r>
            <a:endParaRPr sz="11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0" name="Google Shape;530;p48"/>
          <p:cNvSpPr txBox="1">
            <a:spLocks noGrp="1"/>
          </p:cNvSpPr>
          <p:nvPr>
            <p:ph type="ctrTitle" idx="5"/>
          </p:nvPr>
        </p:nvSpPr>
        <p:spPr>
          <a:xfrm>
            <a:off x="4240075" y="353637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dk1"/>
                </a:solidFill>
              </a:rPr>
              <a:t>Foglalás véglegesítés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4572000" y="2691204"/>
            <a:ext cx="3245476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>
                <a:solidFill>
                  <a:schemeClr val="dk1"/>
                </a:solidFill>
                <a:latin typeface="+mn-lt"/>
              </a:rPr>
              <a:t>A szálloda által meghatározott szabályok és adatvédelmi irányelvek alapos böngészése ezt követően annak elfogadása</a:t>
            </a:r>
            <a:endParaRPr sz="11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4240075" y="236723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dk1"/>
                </a:solidFill>
              </a:rPr>
              <a:t>Felhasználói feltételek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516970" y="1499975"/>
            <a:ext cx="304936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sz="1100" dirty="0">
                <a:solidFill>
                  <a:schemeClr val="dk1"/>
                </a:solidFill>
                <a:latin typeface="+mn-lt"/>
              </a:rPr>
              <a:t>Bármelyik adatűrlap szerkesztése illetve a foglalás gond nélküli lemondása</a:t>
            </a:r>
            <a:endParaRPr sz="11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dk1"/>
                </a:solidFill>
              </a:rPr>
              <a:t>Korrekció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944435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9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Felhasználók kezelése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577" name="Google Shape;577;p49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04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438420"/>
      </p:ext>
    </p:extLst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>
            <a:spLocks noGrp="1"/>
          </p:cNvSpPr>
          <p:nvPr>
            <p:ph type="ctrTitle" idx="6"/>
          </p:nvPr>
        </p:nvSpPr>
        <p:spPr>
          <a:xfrm>
            <a:off x="5097781" y="2271787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 foglal</a:t>
            </a:r>
            <a:r>
              <a:rPr lang="hu-HU" b="1" dirty="0"/>
              <a:t>á</a:t>
            </a:r>
            <a:r>
              <a:rPr lang="hu-HU" dirty="0"/>
              <a:t>si rendszer</a:t>
            </a:r>
            <a:endParaRPr dirty="0"/>
          </a:p>
        </p:txBody>
      </p:sp>
      <p:sp>
        <p:nvSpPr>
          <p:cNvPr id="154" name="Google Shape;154;p30"/>
          <p:cNvSpPr txBox="1">
            <a:spLocks noGrp="1"/>
          </p:cNvSpPr>
          <p:nvPr>
            <p:ph type="title" idx="8"/>
          </p:nvPr>
        </p:nvSpPr>
        <p:spPr>
          <a:xfrm>
            <a:off x="4788781" y="165112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Prezentáció menete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ctrTitle"/>
          </p:nvPr>
        </p:nvSpPr>
        <p:spPr>
          <a:xfrm>
            <a:off x="1544925" y="2282850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/>
              <a:t>Ö</a:t>
            </a:r>
            <a:r>
              <a:rPr lang="hu-HU" dirty="0"/>
              <a:t>tletelés </a:t>
            </a:r>
            <a:r>
              <a:rPr lang="hu-HU" b="1" dirty="0"/>
              <a:t>é</a:t>
            </a:r>
            <a:r>
              <a:rPr lang="hu-HU" dirty="0"/>
              <a:t>s tervez</a:t>
            </a:r>
            <a:r>
              <a:rPr lang="hu-HU" b="1" dirty="0"/>
              <a:t>é</a:t>
            </a:r>
            <a:r>
              <a:rPr lang="hu-HU" dirty="0"/>
              <a:t>s</a:t>
            </a:r>
            <a:endParaRPr dirty="0"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 idx="2"/>
          </p:nvPr>
        </p:nvSpPr>
        <p:spPr>
          <a:xfrm>
            <a:off x="96112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59" name="Google Shape;159;p30"/>
          <p:cNvSpPr txBox="1">
            <a:spLocks noGrp="1"/>
          </p:cNvSpPr>
          <p:nvPr>
            <p:ph type="ctrTitle" idx="3"/>
          </p:nvPr>
        </p:nvSpPr>
        <p:spPr>
          <a:xfrm>
            <a:off x="2376519" y="219873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Csapatfel</a:t>
            </a:r>
            <a:r>
              <a:rPr lang="hu-HU" b="1" dirty="0"/>
              <a:t>é</a:t>
            </a:r>
            <a:r>
              <a:rPr lang="hu-HU" dirty="0"/>
              <a:t>p</a:t>
            </a:r>
            <a:r>
              <a:rPr lang="hu-HU" b="1" dirty="0"/>
              <a:t>í</a:t>
            </a:r>
            <a:r>
              <a:rPr lang="hu-HU" dirty="0"/>
              <a:t>t</a:t>
            </a:r>
            <a:r>
              <a:rPr lang="hu-HU" b="1" dirty="0"/>
              <a:t>é</a:t>
            </a:r>
            <a:r>
              <a:rPr lang="hu-HU" dirty="0"/>
              <a:t>s</a:t>
            </a:r>
            <a:endParaRPr dirty="0"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5"/>
          </p:nvPr>
        </p:nvSpPr>
        <p:spPr>
          <a:xfrm>
            <a:off x="2894437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>
                <a:solidFill>
                  <a:schemeClr val="dk1"/>
                </a:solidFill>
              </a:rPr>
              <a:t>Regisztr</a:t>
            </a:r>
            <a:r>
              <a:rPr lang="hu-HU" b="1" dirty="0">
                <a:solidFill>
                  <a:schemeClr val="dk1"/>
                </a:solidFill>
              </a:rPr>
              <a:t>á</a:t>
            </a:r>
            <a:r>
              <a:rPr lang="hu-HU" dirty="0">
                <a:solidFill>
                  <a:schemeClr val="dk1"/>
                </a:solidFill>
              </a:rPr>
              <a:t>ció </a:t>
            </a:r>
            <a:r>
              <a:rPr lang="hu-HU" b="1" dirty="0">
                <a:solidFill>
                  <a:schemeClr val="dk1"/>
                </a:solidFill>
              </a:rPr>
              <a:t>é</a:t>
            </a:r>
            <a:r>
              <a:rPr lang="hu-HU" dirty="0">
                <a:solidFill>
                  <a:schemeClr val="dk1"/>
                </a:solidFill>
              </a:rPr>
              <a:t>s </a:t>
            </a:r>
            <a:r>
              <a:rPr lang="hu-HU" dirty="0" err="1">
                <a:solidFill>
                  <a:schemeClr val="dk1"/>
                </a:solidFill>
              </a:rPr>
              <a:t>emailek</a:t>
            </a:r>
            <a:endParaRPr dirty="0"/>
          </a:p>
        </p:txBody>
      </p:sp>
      <p:sp>
        <p:nvSpPr>
          <p:cNvPr id="164" name="Google Shape;164;p30"/>
          <p:cNvSpPr txBox="1">
            <a:spLocks noGrp="1"/>
          </p:cNvSpPr>
          <p:nvPr>
            <p:ph type="title" idx="14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</a:t>
            </a:r>
            <a:r>
              <a:rPr lang="hu-HU" dirty="0"/>
              <a:t>5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5"/>
          </p:nvPr>
        </p:nvSpPr>
        <p:spPr>
          <a:xfrm>
            <a:off x="4470812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>
                <a:solidFill>
                  <a:schemeClr val="dk1"/>
                </a:solidFill>
              </a:rPr>
              <a:t>Recepci</a:t>
            </a:r>
            <a:r>
              <a:rPr lang="hu-HU" b="1" dirty="0">
                <a:solidFill>
                  <a:schemeClr val="dk1"/>
                </a:solidFill>
              </a:rPr>
              <a:t>ó</a:t>
            </a:r>
            <a:r>
              <a:rPr lang="hu-HU" dirty="0">
                <a:solidFill>
                  <a:schemeClr val="dk1"/>
                </a:solidFill>
              </a:rPr>
              <a:t> alkalmaz</a:t>
            </a:r>
            <a:r>
              <a:rPr lang="hu-HU" b="1" dirty="0">
                <a:solidFill>
                  <a:schemeClr val="dk1"/>
                </a:solidFill>
              </a:rPr>
              <a:t>á</a:t>
            </a:r>
            <a:r>
              <a:rPr lang="hu-HU" dirty="0">
                <a:solidFill>
                  <a:schemeClr val="dk1"/>
                </a:solidFill>
              </a:rPr>
              <a:t>s</a:t>
            </a: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 idx="17"/>
          </p:nvPr>
        </p:nvSpPr>
        <p:spPr>
          <a:xfrm>
            <a:off x="4470812" y="320370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</a:t>
            </a:r>
            <a:r>
              <a:rPr lang="hu-HU" dirty="0"/>
              <a:t>7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ctrTitle" idx="18"/>
          </p:nvPr>
        </p:nvSpPr>
        <p:spPr>
          <a:xfrm>
            <a:off x="6349087" y="3781501"/>
            <a:ext cx="112680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Adatbázis</a:t>
            </a:r>
            <a:endParaRPr dirty="0"/>
          </a:p>
        </p:txBody>
      </p:sp>
      <p:sp>
        <p:nvSpPr>
          <p:cNvPr id="170" name="Google Shape;170;p30"/>
          <p:cNvSpPr txBox="1">
            <a:spLocks noGrp="1"/>
          </p:cNvSpPr>
          <p:nvPr>
            <p:ph type="title" idx="20"/>
          </p:nvPr>
        </p:nvSpPr>
        <p:spPr>
          <a:xfrm>
            <a:off x="6349087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</a:t>
            </a:r>
            <a:r>
              <a:rPr lang="hu-HU" dirty="0"/>
              <a:t>8</a:t>
            </a:r>
            <a:endParaRPr dirty="0"/>
          </a:p>
        </p:txBody>
      </p:sp>
      <p:sp>
        <p:nvSpPr>
          <p:cNvPr id="15" name="Google Shape;154;p30">
            <a:extLst>
              <a:ext uri="{FF2B5EF4-FFF2-40B4-BE49-F238E27FC236}">
                <a16:creationId xmlns:a16="http://schemas.microsoft.com/office/drawing/2014/main" id="{BF6D9AAD-0BE4-463E-8717-660111B25FBB}"/>
              </a:ext>
            </a:extLst>
          </p:cNvPr>
          <p:cNvSpPr txBox="1">
            <a:spLocks/>
          </p:cNvSpPr>
          <p:nvPr/>
        </p:nvSpPr>
        <p:spPr>
          <a:xfrm>
            <a:off x="6641363" y="164329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M Serif Display"/>
              <a:buNone/>
              <a:defRPr sz="5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  <a:defRPr sz="52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/>
              <a:t>0</a:t>
            </a:r>
            <a:r>
              <a:rPr lang="hu-HU" dirty="0"/>
              <a:t>4</a:t>
            </a:r>
            <a:endParaRPr lang="es" dirty="0"/>
          </a:p>
        </p:txBody>
      </p:sp>
      <p:sp>
        <p:nvSpPr>
          <p:cNvPr id="16" name="Google Shape;153;p30">
            <a:extLst>
              <a:ext uri="{FF2B5EF4-FFF2-40B4-BE49-F238E27FC236}">
                <a16:creationId xmlns:a16="http://schemas.microsoft.com/office/drawing/2014/main" id="{B8916E7B-343E-42FD-9FC8-3208923FA7D8}"/>
              </a:ext>
            </a:extLst>
          </p:cNvPr>
          <p:cNvSpPr txBox="1">
            <a:spLocks/>
          </p:cNvSpPr>
          <p:nvPr/>
        </p:nvSpPr>
        <p:spPr>
          <a:xfrm>
            <a:off x="6950363" y="2271787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hu-HU" dirty="0"/>
              <a:t>Felhasználók kezelése</a:t>
            </a:r>
          </a:p>
        </p:txBody>
      </p:sp>
      <p:sp>
        <p:nvSpPr>
          <p:cNvPr id="17" name="Google Shape;165;p30">
            <a:extLst>
              <a:ext uri="{FF2B5EF4-FFF2-40B4-BE49-F238E27FC236}">
                <a16:creationId xmlns:a16="http://schemas.microsoft.com/office/drawing/2014/main" id="{A367A34E-4BA7-4AE8-94C8-371E533136E5}"/>
              </a:ext>
            </a:extLst>
          </p:cNvPr>
          <p:cNvSpPr txBox="1">
            <a:spLocks/>
          </p:cNvSpPr>
          <p:nvPr/>
        </p:nvSpPr>
        <p:spPr>
          <a:xfrm>
            <a:off x="24774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hu-HU" dirty="0"/>
              <a:t>Dekoratív oldalak-</a:t>
            </a:r>
          </a:p>
        </p:txBody>
      </p:sp>
      <p:sp>
        <p:nvSpPr>
          <p:cNvPr id="18" name="Google Shape;167;p30">
            <a:extLst>
              <a:ext uri="{FF2B5EF4-FFF2-40B4-BE49-F238E27FC236}">
                <a16:creationId xmlns:a16="http://schemas.microsoft.com/office/drawing/2014/main" id="{DC243C09-299A-4167-963D-758565CAE4ED}"/>
              </a:ext>
            </a:extLst>
          </p:cNvPr>
          <p:cNvSpPr txBox="1">
            <a:spLocks/>
          </p:cNvSpPr>
          <p:nvPr/>
        </p:nvSpPr>
        <p:spPr>
          <a:xfrm>
            <a:off x="2477400" y="3203701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/>
              <a:t>0</a:t>
            </a:r>
            <a:r>
              <a:rPr lang="hu-HU" dirty="0"/>
              <a:t>6</a:t>
            </a:r>
            <a:endParaRPr lang="es" dirty="0"/>
          </a:p>
        </p:txBody>
      </p:sp>
    </p:spTree>
  </p:cSld>
  <p:clrMapOvr>
    <a:masterClrMapping/>
  </p:clrMapOvr>
  <p:transition spd="slow">
    <p:push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723600" y="452975"/>
            <a:ext cx="20781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</a:rPr>
              <a:t>Saját adatok szerkesztése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29" name="Google Shape;529;p48"/>
          <p:cNvSpPr txBox="1">
            <a:spLocks noGrp="1"/>
          </p:cNvSpPr>
          <p:nvPr>
            <p:ph type="subTitle" idx="4"/>
          </p:nvPr>
        </p:nvSpPr>
        <p:spPr>
          <a:xfrm>
            <a:off x="4240075" y="3844972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Szabadon szerkeszthető</a:t>
            </a:r>
            <a:endParaRPr sz="1200" dirty="0">
              <a:solidFill>
                <a:schemeClr val="dk1"/>
              </a:solidFill>
              <a:latin typeface="Merriweather" panose="00000500000000000000" pitchFamily="2" charset="-18"/>
            </a:endParaRPr>
          </a:p>
        </p:txBody>
      </p:sp>
      <p:sp>
        <p:nvSpPr>
          <p:cNvPr id="530" name="Google Shape;530;p48"/>
          <p:cNvSpPr txBox="1">
            <a:spLocks noGrp="1"/>
          </p:cNvSpPr>
          <p:nvPr>
            <p:ph type="ctrTitle" idx="5"/>
          </p:nvPr>
        </p:nvSpPr>
        <p:spPr>
          <a:xfrm>
            <a:off x="4240075" y="353637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Többi adat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4240075" y="2675950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 err="1">
                <a:solidFill>
                  <a:schemeClr val="dk1"/>
                </a:solidFill>
                <a:latin typeface="Merriweather" panose="00000500000000000000" pitchFamily="2" charset="-18"/>
              </a:rPr>
              <a:t>Validálással</a:t>
            </a: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 szerkeszthető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4240075" y="236723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Email cím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240075" y="1499975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Szerkeszthető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Egyedi</a:t>
            </a:r>
            <a:endParaRPr sz="1200" dirty="0">
              <a:solidFill>
                <a:schemeClr val="dk1"/>
              </a:solidFill>
              <a:latin typeface="Merriweather" panose="00000500000000000000" pitchFamily="2" charset="-18"/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Felhasználónév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90AD6F2-713A-4555-8415-1C62A13F48F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222" y="1499975"/>
            <a:ext cx="3728656" cy="2467550"/>
          </a:xfrm>
          <a:prstGeom prst="rect">
            <a:avLst/>
          </a:prstGeom>
          <a:ln>
            <a:solidFill>
              <a:srgbClr val="C5B358"/>
            </a:solidFill>
          </a:ln>
          <a:effectLst>
            <a:reflection blurRad="12700" stA="30000" endPos="14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014767845"/>
      </p:ext>
    </p:extLst>
  </p:cSld>
  <p:clrMapOvr>
    <a:masterClrMapping/>
  </p:clrMapOvr>
  <p:transition spd="slow">
    <p:push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527490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21DC6FC1-5C28-4FA6-AB30-F5923A02FAF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0577" y="-64394"/>
            <a:ext cx="2477745" cy="5385768"/>
          </a:xfrm>
          <a:prstGeom prst="rect">
            <a:avLst/>
          </a:prstGeom>
          <a:ln>
            <a:solidFill>
              <a:srgbClr val="C5B358"/>
            </a:solidFill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6040691" y="0"/>
            <a:ext cx="2337516" cy="560231"/>
          </a:xfrm>
          <a:prstGeom prst="rect">
            <a:avLst/>
          </a:prstGeom>
          <a:solidFill>
            <a:srgbClr val="080808">
              <a:alpha val="87059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</a:rPr>
              <a:t>Adminisztrátori felület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1411223" y="3029277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Adatok módosítása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Adminisztrációs jog biztosítása 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1411223" y="2720565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Felhasználók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1411223" y="1500886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Szerkesztése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Törlése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Előrendelt ételek hozzáadása</a:t>
            </a:r>
            <a:endParaRPr sz="1200" dirty="0">
              <a:solidFill>
                <a:schemeClr val="dk1"/>
              </a:solidFill>
              <a:latin typeface="Merriweather" panose="00000500000000000000" pitchFamily="2" charset="-18"/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1411223" y="1199011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Foglalások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299288"/>
      </p:ext>
    </p:extLst>
  </p:cSld>
  <p:clrMapOvr>
    <a:masterClrMapping/>
  </p:clrMapOvr>
  <p:transition spd="slow">
    <p:push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3"/>
          <p:cNvSpPr txBox="1">
            <a:spLocks noGrp="1"/>
          </p:cNvSpPr>
          <p:nvPr>
            <p:ph type="ctrTitle"/>
          </p:nvPr>
        </p:nvSpPr>
        <p:spPr>
          <a:xfrm flipH="1">
            <a:off x="4044574" y="2252980"/>
            <a:ext cx="2762625" cy="19241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Regisztráció / Email küldés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69" name="Google Shape;669;p53"/>
          <p:cNvSpPr txBox="1">
            <a:spLocks noGrp="1"/>
          </p:cNvSpPr>
          <p:nvPr>
            <p:ph type="title" idx="2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</a:t>
            </a:r>
            <a:r>
              <a:rPr lang="hu-HU" dirty="0">
                <a:solidFill>
                  <a:srgbClr val="F3F3F3"/>
                </a:solidFill>
              </a:rPr>
              <a:t>5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/>
          <p:nvPr/>
        </p:nvSpPr>
        <p:spPr>
          <a:xfrm>
            <a:off x="2500780" y="1186849"/>
            <a:ext cx="7422900" cy="329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1"/>
          <p:cNvSpPr txBox="1"/>
          <p:nvPr/>
        </p:nvSpPr>
        <p:spPr>
          <a:xfrm>
            <a:off x="5830450" y="1615350"/>
            <a:ext cx="24858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Könnyebb kezelés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Mentett felhasználói adatok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39" name="Google Shape;339;p41"/>
          <p:cNvSpPr txBox="1"/>
          <p:nvPr/>
        </p:nvSpPr>
        <p:spPr>
          <a:xfrm>
            <a:off x="5830450" y="2571750"/>
            <a:ext cx="24858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Nyomon követhetőség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Saját foglalások megtekintése egy helyen</a:t>
            </a:r>
            <a:br>
              <a:rPr lang="es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0" name="Google Shape;340;p41"/>
          <p:cNvSpPr txBox="1"/>
          <p:nvPr/>
        </p:nvSpPr>
        <p:spPr>
          <a:xfrm>
            <a:off x="5830450" y="3528150"/>
            <a:ext cx="24858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Hűségprogram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Kedvezmények a foglalás árából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1" name="Google Shape;341;p41"/>
          <p:cNvSpPr txBox="1">
            <a:spLocks noGrp="1"/>
          </p:cNvSpPr>
          <p:nvPr>
            <p:ph type="ctrTitle"/>
          </p:nvPr>
        </p:nvSpPr>
        <p:spPr>
          <a:xfrm>
            <a:off x="723599" y="470625"/>
            <a:ext cx="3564315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Felhasználói fiók előnyei</a:t>
            </a:r>
            <a:endParaRPr dirty="0"/>
          </a:p>
        </p:txBody>
      </p:sp>
      <p:sp>
        <p:nvSpPr>
          <p:cNvPr id="347" name="Google Shape;347;p41"/>
          <p:cNvSpPr txBox="1"/>
          <p:nvPr/>
        </p:nvSpPr>
        <p:spPr>
          <a:xfrm>
            <a:off x="2729950" y="2611563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50%</a:t>
            </a:r>
            <a:endParaRPr sz="3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9" name="Google Shape;349;p41"/>
          <p:cNvSpPr txBox="1"/>
          <p:nvPr/>
        </p:nvSpPr>
        <p:spPr>
          <a:xfrm>
            <a:off x="1502350" y="2611563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15%</a:t>
            </a:r>
            <a:endParaRPr sz="3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274EC8A4-6D36-490D-A880-E35F83DDD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40" y="1339964"/>
            <a:ext cx="4166080" cy="29901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5"/>
          <p:cNvSpPr/>
          <p:nvPr/>
        </p:nvSpPr>
        <p:spPr>
          <a:xfrm>
            <a:off x="0" y="-33488"/>
            <a:ext cx="7691511" cy="5216140"/>
          </a:xfrm>
          <a:custGeom>
            <a:avLst/>
            <a:gdLst/>
            <a:ahLst/>
            <a:cxnLst/>
            <a:rect l="l" t="t" r="r" b="b"/>
            <a:pathLst>
              <a:path w="285267" h="192217" extrusionOk="0">
                <a:moveTo>
                  <a:pt x="235625" y="0"/>
                </a:moveTo>
                <a:lnTo>
                  <a:pt x="235625" y="85"/>
                </a:lnTo>
                <a:lnTo>
                  <a:pt x="0" y="85"/>
                </a:lnTo>
                <a:lnTo>
                  <a:pt x="0" y="192217"/>
                </a:lnTo>
                <a:lnTo>
                  <a:pt x="86815" y="192217"/>
                </a:lnTo>
                <a:lnTo>
                  <a:pt x="86915" y="192131"/>
                </a:lnTo>
                <a:lnTo>
                  <a:pt x="136542" y="192131"/>
                </a:lnTo>
                <a:lnTo>
                  <a:pt x="136542" y="164678"/>
                </a:lnTo>
                <a:lnTo>
                  <a:pt x="161320" y="164678"/>
                </a:lnTo>
                <a:lnTo>
                  <a:pt x="161320" y="137239"/>
                </a:lnTo>
                <a:lnTo>
                  <a:pt x="186112" y="137239"/>
                </a:lnTo>
                <a:lnTo>
                  <a:pt x="186112" y="109785"/>
                </a:lnTo>
                <a:lnTo>
                  <a:pt x="210904" y="109785"/>
                </a:lnTo>
                <a:lnTo>
                  <a:pt x="210904" y="82346"/>
                </a:lnTo>
                <a:lnTo>
                  <a:pt x="235682" y="82346"/>
                </a:lnTo>
                <a:lnTo>
                  <a:pt x="235682" y="54893"/>
                </a:lnTo>
                <a:lnTo>
                  <a:pt x="260474" y="54893"/>
                </a:lnTo>
                <a:lnTo>
                  <a:pt x="260474" y="27453"/>
                </a:lnTo>
                <a:lnTo>
                  <a:pt x="285266" y="27453"/>
                </a:lnTo>
                <a:lnTo>
                  <a:pt x="285266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45" name="Google Shape;445;p45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Regisztráció folyamata</a:t>
            </a:r>
            <a:endParaRPr dirty="0"/>
          </a:p>
        </p:txBody>
      </p:sp>
      <p:sp>
        <p:nvSpPr>
          <p:cNvPr id="446" name="Google Shape;446;p45"/>
          <p:cNvSpPr txBox="1"/>
          <p:nvPr/>
        </p:nvSpPr>
        <p:spPr>
          <a:xfrm>
            <a:off x="1829394" y="3730866"/>
            <a:ext cx="18516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erif Display"/>
                <a:ea typeface="DM Serif Display"/>
                <a:cs typeface="DM Serif Display"/>
                <a:sym typeface="DM Serif Display"/>
              </a:rPr>
              <a:t>Adatok megadása</a:t>
            </a:r>
            <a:br>
              <a:rPr kumimoji="0" lang="e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kumimoji="0" lang="hu-HU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Regisztrációs űrlap kitöltése hiteles adatokkal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49" name="Google Shape;449;p45"/>
          <p:cNvSpPr txBox="1"/>
          <p:nvPr/>
        </p:nvSpPr>
        <p:spPr>
          <a:xfrm>
            <a:off x="3183486" y="2233802"/>
            <a:ext cx="18516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erif Display"/>
                <a:ea typeface="DM Serif Display"/>
                <a:cs typeface="DM Serif Display"/>
                <a:sym typeface="DM Serif Display"/>
              </a:rPr>
              <a:t>Email hitelesítés</a:t>
            </a:r>
            <a:br>
              <a:rPr kumimoji="0" lang="e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ans"/>
                <a:ea typeface="DM Sans"/>
                <a:cs typeface="DM Sans"/>
                <a:sym typeface="DM Sans"/>
              </a:rPr>
            </a:br>
            <a:r>
              <a:rPr kumimoji="0" lang="hu-HU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Regisztrációkor elküldött emailen keresztül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50" name="Google Shape;450;p45"/>
          <p:cNvSpPr txBox="1"/>
          <p:nvPr/>
        </p:nvSpPr>
        <p:spPr>
          <a:xfrm>
            <a:off x="4506297" y="769268"/>
            <a:ext cx="18516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erif Display"/>
                <a:ea typeface="DM Serif Display"/>
                <a:cs typeface="DM Serif Display"/>
                <a:sym typeface="DM Serif Display"/>
              </a:rPr>
              <a:t>Bejelentkezés</a:t>
            </a:r>
            <a:br>
              <a:rPr kumimoji="0" lang="e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kumimoji="0" lang="hu-HU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Minden kész, élvezheti az előnyöket!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51" name="Google Shape;451;p45"/>
          <p:cNvCxnSpPr/>
          <p:nvPr/>
        </p:nvCxnSpPr>
        <p:spPr>
          <a:xfrm rot="10800000">
            <a:off x="7776475" y="1491350"/>
            <a:ext cx="2124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" name="Google Shape;452;p45"/>
          <p:cNvCxnSpPr/>
          <p:nvPr/>
        </p:nvCxnSpPr>
        <p:spPr>
          <a:xfrm rot="10800000">
            <a:off x="7132750" y="2186750"/>
            <a:ext cx="2124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45"/>
          <p:cNvCxnSpPr/>
          <p:nvPr/>
        </p:nvCxnSpPr>
        <p:spPr>
          <a:xfrm rot="10800000">
            <a:off x="6747625" y="2951750"/>
            <a:ext cx="2599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45"/>
          <p:cNvCxnSpPr/>
          <p:nvPr/>
        </p:nvCxnSpPr>
        <p:spPr>
          <a:xfrm rot="10800000">
            <a:off x="6219352" y="3703400"/>
            <a:ext cx="3507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45"/>
          <p:cNvCxnSpPr/>
          <p:nvPr/>
        </p:nvCxnSpPr>
        <p:spPr>
          <a:xfrm rot="10800000">
            <a:off x="5156500" y="4446225"/>
            <a:ext cx="4235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14757057"/>
      </p:ext>
    </p:extLst>
  </p:cSld>
  <p:clrMapOvr>
    <a:masterClrMapping/>
  </p:clrMapOvr>
  <p:transition spd="slow">
    <p:push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Probléma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100" y="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5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hu-HU" dirty="0"/>
              <a:t>Diákszerver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hu-HU" dirty="0"/>
              <a:t>PHP </a:t>
            </a:r>
            <a:r>
              <a:rPr lang="hu-HU" dirty="0" err="1"/>
              <a:t>Mailer</a:t>
            </a:r>
            <a:endParaRPr lang="hu-HU" dirty="0"/>
          </a:p>
        </p:txBody>
      </p:sp>
      <p:sp>
        <p:nvSpPr>
          <p:cNvPr id="214" name="Google Shape;214;p35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Megoldás</a:t>
            </a:r>
            <a:endParaRPr dirty="0"/>
          </a:p>
        </p:txBody>
      </p:sp>
      <p:sp>
        <p:nvSpPr>
          <p:cNvPr id="8" name="Google Shape;214;p35">
            <a:extLst>
              <a:ext uri="{FF2B5EF4-FFF2-40B4-BE49-F238E27FC236}">
                <a16:creationId xmlns:a16="http://schemas.microsoft.com/office/drawing/2014/main" id="{4FAF2C51-0936-4F93-ABBC-9B584F7DCCD3}"/>
              </a:ext>
            </a:extLst>
          </p:cNvPr>
          <p:cNvSpPr txBox="1">
            <a:spLocks/>
          </p:cNvSpPr>
          <p:nvPr/>
        </p:nvSpPr>
        <p:spPr>
          <a:xfrm>
            <a:off x="3574310" y="901963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hu-HU" dirty="0">
                <a:solidFill>
                  <a:schemeClr val="bg1"/>
                </a:solidFill>
              </a:rPr>
              <a:t>Email</a:t>
            </a:r>
            <a:r>
              <a:rPr lang="hu-HU" dirty="0"/>
              <a:t> küldés</a:t>
            </a:r>
          </a:p>
        </p:txBody>
      </p:sp>
      <p:sp>
        <p:nvSpPr>
          <p:cNvPr id="14" name="Google Shape;212;p35">
            <a:extLst>
              <a:ext uri="{FF2B5EF4-FFF2-40B4-BE49-F238E27FC236}">
                <a16:creationId xmlns:a16="http://schemas.microsoft.com/office/drawing/2014/main" id="{492B8CEC-99BE-4800-A7EB-0DC6B3533D80}"/>
              </a:ext>
            </a:extLst>
          </p:cNvPr>
          <p:cNvSpPr txBox="1">
            <a:spLocks/>
          </p:cNvSpPr>
          <p:nvPr/>
        </p:nvSpPr>
        <p:spPr>
          <a:xfrm>
            <a:off x="934666" y="25717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171450" indent="-171450">
              <a:spcAft>
                <a:spcPts val="160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bg1"/>
                </a:solidFill>
              </a:rPr>
              <a:t>Hitelesség</a:t>
            </a:r>
          </a:p>
          <a:p>
            <a:pPr marL="171450" indent="-171450">
              <a:spcAft>
                <a:spcPts val="160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bg1"/>
                </a:solidFill>
              </a:rPr>
              <a:t>Funkciók megkövetelték </a:t>
            </a:r>
          </a:p>
          <a:p>
            <a:pPr marL="171450" indent="-171450">
              <a:spcAft>
                <a:spcPts val="160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hu-HU" dirty="0">
                <a:solidFill>
                  <a:schemeClr val="bg1"/>
                </a:solidFill>
              </a:rPr>
              <a:t>SPAM gondok</a:t>
            </a:r>
          </a:p>
        </p:txBody>
      </p:sp>
    </p:spTree>
    <p:extLst>
      <p:ext uri="{BB962C8B-B14F-4D97-AF65-F5344CB8AC3E}">
        <p14:creationId xmlns:p14="http://schemas.microsoft.com/office/powerpoint/2010/main" val="3363866422"/>
      </p:ext>
    </p:extLst>
  </p:cSld>
  <p:clrMapOvr>
    <a:masterClrMapping/>
  </p:clrMapOvr>
  <p:transition spd="slow">
    <p:push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46"/>
          <p:cNvPicPr preferRelativeResize="0"/>
          <p:nvPr/>
        </p:nvPicPr>
        <p:blipFill rotWithShape="1">
          <a:blip r:embed="rId3">
            <a:alphaModFix/>
          </a:blip>
          <a:srcRect l="25445" t="44593" b="27218"/>
          <a:stretch/>
        </p:blipFill>
        <p:spPr>
          <a:xfrm flipH="1">
            <a:off x="2375" y="1180250"/>
            <a:ext cx="9139252" cy="19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6"/>
          <p:cNvSpPr txBox="1"/>
          <p:nvPr/>
        </p:nvSpPr>
        <p:spPr>
          <a:xfrm>
            <a:off x="894960" y="2571750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Foglalás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5108535" y="2571750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Email változtatás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3" name="Google Shape;463;p46"/>
          <p:cNvSpPr txBox="1"/>
          <p:nvPr/>
        </p:nvSpPr>
        <p:spPr>
          <a:xfrm>
            <a:off x="2921991" y="2571750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Elfelejtett jelszó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4" name="Google Shape;464;p46"/>
          <p:cNvSpPr txBox="1"/>
          <p:nvPr/>
        </p:nvSpPr>
        <p:spPr>
          <a:xfrm>
            <a:off x="611714" y="3596394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Foglalás véglegesítése után visszaigazoló email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5" name="Google Shape;465;p46"/>
          <p:cNvSpPr txBox="1"/>
          <p:nvPr/>
        </p:nvSpPr>
        <p:spPr>
          <a:xfrm>
            <a:off x="2656233" y="3606689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Jelszó visszaállító email biztonsági kulccsal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6" name="Google Shape;466;p46"/>
          <p:cNvSpPr txBox="1"/>
          <p:nvPr/>
        </p:nvSpPr>
        <p:spPr>
          <a:xfrm>
            <a:off x="4829489" y="3612472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Új email cím hitelesítése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7" name="Google Shape;467;p46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2019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Hol használjuk?</a:t>
            </a:r>
            <a:endParaRPr dirty="0"/>
          </a:p>
        </p:txBody>
      </p:sp>
      <p:sp>
        <p:nvSpPr>
          <p:cNvPr id="28" name="Google Shape;462;p46">
            <a:extLst>
              <a:ext uri="{FF2B5EF4-FFF2-40B4-BE49-F238E27FC236}">
                <a16:creationId xmlns:a16="http://schemas.microsoft.com/office/drawing/2014/main" id="{20048481-857F-423F-9067-252D2318A6E8}"/>
              </a:ext>
            </a:extLst>
          </p:cNvPr>
          <p:cNvSpPr txBox="1"/>
          <p:nvPr/>
        </p:nvSpPr>
        <p:spPr>
          <a:xfrm>
            <a:off x="7125081" y="2571750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Hibajelentés küldése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9" name="Google Shape;466;p46">
            <a:extLst>
              <a:ext uri="{FF2B5EF4-FFF2-40B4-BE49-F238E27FC236}">
                <a16:creationId xmlns:a16="http://schemas.microsoft.com/office/drawing/2014/main" id="{6630ED67-BFC9-465A-8E34-5740AE1A2EE4}"/>
              </a:ext>
            </a:extLst>
          </p:cNvPr>
          <p:cNvSpPr txBox="1"/>
          <p:nvPr/>
        </p:nvSpPr>
        <p:spPr>
          <a:xfrm>
            <a:off x="6846035" y="3606689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Visszaigazolás a hibajelentés sikeres küldéséről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40" name="Google Shape;9062;p72">
            <a:extLst>
              <a:ext uri="{FF2B5EF4-FFF2-40B4-BE49-F238E27FC236}">
                <a16:creationId xmlns:a16="http://schemas.microsoft.com/office/drawing/2014/main" id="{07E16BF5-2AB5-4EA8-8D90-DACBA9FCA93E}"/>
              </a:ext>
            </a:extLst>
          </p:cNvPr>
          <p:cNvGrpSpPr/>
          <p:nvPr/>
        </p:nvGrpSpPr>
        <p:grpSpPr>
          <a:xfrm>
            <a:off x="1180791" y="3199534"/>
            <a:ext cx="415546" cy="355053"/>
            <a:chOff x="866243" y="2291587"/>
            <a:chExt cx="415546" cy="355053"/>
          </a:xfrm>
          <a:solidFill>
            <a:srgbClr val="000000"/>
          </a:solidFill>
        </p:grpSpPr>
        <p:sp>
          <p:nvSpPr>
            <p:cNvPr id="41" name="Google Shape;9063;p72">
              <a:extLst>
                <a:ext uri="{FF2B5EF4-FFF2-40B4-BE49-F238E27FC236}">
                  <a16:creationId xmlns:a16="http://schemas.microsoft.com/office/drawing/2014/main" id="{E78B68C7-719D-4CE0-8571-F14363BB3840}"/>
                </a:ext>
              </a:extLst>
            </p:cNvPr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64;p72">
              <a:extLst>
                <a:ext uri="{FF2B5EF4-FFF2-40B4-BE49-F238E27FC236}">
                  <a16:creationId xmlns:a16="http://schemas.microsoft.com/office/drawing/2014/main" id="{133FC0EA-0FF7-4656-9E53-C17652EA9856}"/>
                </a:ext>
              </a:extLst>
            </p:cNvPr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65;p72">
              <a:extLst>
                <a:ext uri="{FF2B5EF4-FFF2-40B4-BE49-F238E27FC236}">
                  <a16:creationId xmlns:a16="http://schemas.microsoft.com/office/drawing/2014/main" id="{4E8A63EF-E195-468F-80D4-C58FC72309FF}"/>
                </a:ext>
              </a:extLst>
            </p:cNvPr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066;p72">
              <a:extLst>
                <a:ext uri="{FF2B5EF4-FFF2-40B4-BE49-F238E27FC236}">
                  <a16:creationId xmlns:a16="http://schemas.microsoft.com/office/drawing/2014/main" id="{C32FDBD6-84CC-4EA8-8AEB-EF095C6B2470}"/>
                </a:ext>
              </a:extLst>
            </p:cNvPr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067;p72">
              <a:extLst>
                <a:ext uri="{FF2B5EF4-FFF2-40B4-BE49-F238E27FC236}">
                  <a16:creationId xmlns:a16="http://schemas.microsoft.com/office/drawing/2014/main" id="{810A88C0-1A69-4238-8520-49361DD19464}"/>
                </a:ext>
              </a:extLst>
            </p:cNvPr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0840;p75">
            <a:extLst>
              <a:ext uri="{FF2B5EF4-FFF2-40B4-BE49-F238E27FC236}">
                <a16:creationId xmlns:a16="http://schemas.microsoft.com/office/drawing/2014/main" id="{D4F604AF-D671-4714-B95D-BB49F4449689}"/>
              </a:ext>
            </a:extLst>
          </p:cNvPr>
          <p:cNvGrpSpPr/>
          <p:nvPr/>
        </p:nvGrpSpPr>
        <p:grpSpPr>
          <a:xfrm>
            <a:off x="3262634" y="3221728"/>
            <a:ext cx="306314" cy="347403"/>
            <a:chOff x="1310655" y="3360527"/>
            <a:chExt cx="306314" cy="347403"/>
          </a:xfrm>
          <a:solidFill>
            <a:srgbClr val="000000"/>
          </a:solidFill>
        </p:grpSpPr>
        <p:sp>
          <p:nvSpPr>
            <p:cNvPr id="47" name="Google Shape;10841;p75">
              <a:extLst>
                <a:ext uri="{FF2B5EF4-FFF2-40B4-BE49-F238E27FC236}">
                  <a16:creationId xmlns:a16="http://schemas.microsoft.com/office/drawing/2014/main" id="{D1DC2416-80D2-4180-8FC8-B14B6D5F3349}"/>
                </a:ext>
              </a:extLst>
            </p:cNvPr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842;p75">
              <a:extLst>
                <a:ext uri="{FF2B5EF4-FFF2-40B4-BE49-F238E27FC236}">
                  <a16:creationId xmlns:a16="http://schemas.microsoft.com/office/drawing/2014/main" id="{59EA9280-FD86-46F9-87E0-9954019DD5AB}"/>
                </a:ext>
              </a:extLst>
            </p:cNvPr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843;p75">
              <a:extLst>
                <a:ext uri="{FF2B5EF4-FFF2-40B4-BE49-F238E27FC236}">
                  <a16:creationId xmlns:a16="http://schemas.microsoft.com/office/drawing/2014/main" id="{2ABC36F7-441D-4D57-9D14-3A00BE1DF3B0}"/>
                </a:ext>
              </a:extLst>
            </p:cNvPr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844;p75">
              <a:extLst>
                <a:ext uri="{FF2B5EF4-FFF2-40B4-BE49-F238E27FC236}">
                  <a16:creationId xmlns:a16="http://schemas.microsoft.com/office/drawing/2014/main" id="{254A562D-659E-4DAF-892B-4C020C3E0D4C}"/>
                </a:ext>
              </a:extLst>
            </p:cNvPr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845;p75">
              <a:extLst>
                <a:ext uri="{FF2B5EF4-FFF2-40B4-BE49-F238E27FC236}">
                  <a16:creationId xmlns:a16="http://schemas.microsoft.com/office/drawing/2014/main" id="{0DCA78ED-5CC8-413D-9360-D6B095B32B75}"/>
                </a:ext>
              </a:extLst>
            </p:cNvPr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594;p78">
            <a:extLst>
              <a:ext uri="{FF2B5EF4-FFF2-40B4-BE49-F238E27FC236}">
                <a16:creationId xmlns:a16="http://schemas.microsoft.com/office/drawing/2014/main" id="{7ACD1FCA-4917-4411-9AC2-A15E13F779C7}"/>
              </a:ext>
            </a:extLst>
          </p:cNvPr>
          <p:cNvGrpSpPr/>
          <p:nvPr/>
        </p:nvGrpSpPr>
        <p:grpSpPr>
          <a:xfrm>
            <a:off x="5471370" y="3245139"/>
            <a:ext cx="261929" cy="280550"/>
            <a:chOff x="5170480" y="2934639"/>
            <a:chExt cx="261929" cy="280550"/>
          </a:xfrm>
          <a:solidFill>
            <a:srgbClr val="000000"/>
          </a:solidFill>
        </p:grpSpPr>
        <p:sp>
          <p:nvSpPr>
            <p:cNvPr id="59" name="Google Shape;12595;p78">
              <a:extLst>
                <a:ext uri="{FF2B5EF4-FFF2-40B4-BE49-F238E27FC236}">
                  <a16:creationId xmlns:a16="http://schemas.microsoft.com/office/drawing/2014/main" id="{FB4CB17D-B335-48E5-84FE-CDE3EB384B56}"/>
                </a:ext>
              </a:extLst>
            </p:cNvPr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596;p78">
              <a:extLst>
                <a:ext uri="{FF2B5EF4-FFF2-40B4-BE49-F238E27FC236}">
                  <a16:creationId xmlns:a16="http://schemas.microsoft.com/office/drawing/2014/main" id="{64FC30C8-9C6F-4611-9F5C-02AFBF33B954}"/>
                </a:ext>
              </a:extLst>
            </p:cNvPr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597;p78">
              <a:extLst>
                <a:ext uri="{FF2B5EF4-FFF2-40B4-BE49-F238E27FC236}">
                  <a16:creationId xmlns:a16="http://schemas.microsoft.com/office/drawing/2014/main" id="{BE396BCD-1360-4AB5-B588-0B9312DB7CD4}"/>
                </a:ext>
              </a:extLst>
            </p:cNvPr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598;p78">
              <a:extLst>
                <a:ext uri="{FF2B5EF4-FFF2-40B4-BE49-F238E27FC236}">
                  <a16:creationId xmlns:a16="http://schemas.microsoft.com/office/drawing/2014/main" id="{B1E2CCA8-AC1A-4664-B9F4-3806EB01001A}"/>
                </a:ext>
              </a:extLst>
            </p:cNvPr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599;p78">
              <a:extLst>
                <a:ext uri="{FF2B5EF4-FFF2-40B4-BE49-F238E27FC236}">
                  <a16:creationId xmlns:a16="http://schemas.microsoft.com/office/drawing/2014/main" id="{BB6DFEE2-B58E-4966-AE45-D16841546C9A}"/>
                </a:ext>
              </a:extLst>
            </p:cNvPr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00;p78">
              <a:extLst>
                <a:ext uri="{FF2B5EF4-FFF2-40B4-BE49-F238E27FC236}">
                  <a16:creationId xmlns:a16="http://schemas.microsoft.com/office/drawing/2014/main" id="{7DA13037-CFA8-4B51-95B9-40C31FBD371A}"/>
                </a:ext>
              </a:extLst>
            </p:cNvPr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01;p78">
              <a:extLst>
                <a:ext uri="{FF2B5EF4-FFF2-40B4-BE49-F238E27FC236}">
                  <a16:creationId xmlns:a16="http://schemas.microsoft.com/office/drawing/2014/main" id="{D88012E4-FA89-45E6-9AA0-CB4A76927105}"/>
                </a:ext>
              </a:extLst>
            </p:cNvPr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10663;p75">
            <a:extLst>
              <a:ext uri="{FF2B5EF4-FFF2-40B4-BE49-F238E27FC236}">
                <a16:creationId xmlns:a16="http://schemas.microsoft.com/office/drawing/2014/main" id="{560DD9A1-60E1-4829-A55A-B426DCACE2D7}"/>
              </a:ext>
            </a:extLst>
          </p:cNvPr>
          <p:cNvGrpSpPr/>
          <p:nvPr/>
        </p:nvGrpSpPr>
        <p:grpSpPr>
          <a:xfrm>
            <a:off x="7447809" y="3214078"/>
            <a:ext cx="342144" cy="362704"/>
            <a:chOff x="2704005" y="4258781"/>
            <a:chExt cx="342144" cy="362704"/>
          </a:xfrm>
          <a:solidFill>
            <a:srgbClr val="000000"/>
          </a:solidFill>
        </p:grpSpPr>
        <p:sp>
          <p:nvSpPr>
            <p:cNvPr id="67" name="Google Shape;10664;p75">
              <a:extLst>
                <a:ext uri="{FF2B5EF4-FFF2-40B4-BE49-F238E27FC236}">
                  <a16:creationId xmlns:a16="http://schemas.microsoft.com/office/drawing/2014/main" id="{4569702F-5A16-490A-AF23-91231C0A260C}"/>
                </a:ext>
              </a:extLst>
            </p:cNvPr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665;p75">
              <a:extLst>
                <a:ext uri="{FF2B5EF4-FFF2-40B4-BE49-F238E27FC236}">
                  <a16:creationId xmlns:a16="http://schemas.microsoft.com/office/drawing/2014/main" id="{C0A43F51-9F09-4FEE-BE16-0E0BB44C80BE}"/>
                </a:ext>
              </a:extLst>
            </p:cNvPr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666;p75">
              <a:extLst>
                <a:ext uri="{FF2B5EF4-FFF2-40B4-BE49-F238E27FC236}">
                  <a16:creationId xmlns:a16="http://schemas.microsoft.com/office/drawing/2014/main" id="{00E8DD49-76CB-4652-8F2B-6892F73FB80A}"/>
                </a:ext>
              </a:extLst>
            </p:cNvPr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667;p75">
              <a:extLst>
                <a:ext uri="{FF2B5EF4-FFF2-40B4-BE49-F238E27FC236}">
                  <a16:creationId xmlns:a16="http://schemas.microsoft.com/office/drawing/2014/main" id="{D3E2D135-92A5-4148-9F87-F399A5D7E9D1}"/>
                </a:ext>
              </a:extLst>
            </p:cNvPr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668;p75">
              <a:extLst>
                <a:ext uri="{FF2B5EF4-FFF2-40B4-BE49-F238E27FC236}">
                  <a16:creationId xmlns:a16="http://schemas.microsoft.com/office/drawing/2014/main" id="{13D1A62B-63C1-4570-B930-46DB81C1CF2A}"/>
                </a:ext>
              </a:extLst>
            </p:cNvPr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669;p75">
              <a:extLst>
                <a:ext uri="{FF2B5EF4-FFF2-40B4-BE49-F238E27FC236}">
                  <a16:creationId xmlns:a16="http://schemas.microsoft.com/office/drawing/2014/main" id="{FD2D2A53-2A8C-438B-8D0B-4685C383142F}"/>
                </a:ext>
              </a:extLst>
            </p:cNvPr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670;p75">
              <a:extLst>
                <a:ext uri="{FF2B5EF4-FFF2-40B4-BE49-F238E27FC236}">
                  <a16:creationId xmlns:a16="http://schemas.microsoft.com/office/drawing/2014/main" id="{D0D943A7-58EF-48EC-8802-6A49237BC56D}"/>
                </a:ext>
              </a:extLst>
            </p:cNvPr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3421187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5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Dekoratív oldalak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731" name="Google Shape;731;p55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06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beltéri, mennyezet látható&#10;&#10;Automatikusan generált leírás">
            <a:extLst>
              <a:ext uri="{FF2B5EF4-FFF2-40B4-BE49-F238E27FC236}">
                <a16:creationId xmlns:a16="http://schemas.microsoft.com/office/drawing/2014/main" id="{63C2BB9A-D5A0-4C2D-A655-2D99220277F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6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9000" y="0"/>
            <a:ext cx="6331787" cy="4298400"/>
          </a:xfrm>
          <a:prstGeom prst="rect">
            <a:avLst/>
          </a:prstGeom>
        </p:spPr>
      </p:pic>
      <p:sp>
        <p:nvSpPr>
          <p:cNvPr id="199" name="Google Shape;199;p34"/>
          <p:cNvSpPr txBox="1">
            <a:spLocks noGrp="1"/>
          </p:cNvSpPr>
          <p:nvPr>
            <p:ph type="ctrTitle"/>
          </p:nvPr>
        </p:nvSpPr>
        <p:spPr>
          <a:xfrm>
            <a:off x="646575" y="446338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Főoldal</a:t>
            </a:r>
            <a:endParaRPr sz="2800" dirty="0"/>
          </a:p>
        </p:txBody>
      </p:sp>
      <p:cxnSp>
        <p:nvCxnSpPr>
          <p:cNvPr id="202" name="Google Shape;202;p34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34"/>
          <p:cNvSpPr txBox="1">
            <a:spLocks noGrp="1"/>
          </p:cNvSpPr>
          <p:nvPr>
            <p:ph type="subTitle" idx="1"/>
          </p:nvPr>
        </p:nvSpPr>
        <p:spPr>
          <a:xfrm>
            <a:off x="133350" y="2672500"/>
            <a:ext cx="2524050" cy="16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Információ a szobákról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Tájékoztatás az ételeinkről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q"/>
            </a:pPr>
            <a:r>
              <a:rPr lang="hu-HU" sz="1200" dirty="0" err="1">
                <a:solidFill>
                  <a:schemeClr val="tx1"/>
                </a:solidFill>
                <a:latin typeface="Merriweather" panose="00000500000000000000" pitchFamily="2" charset="-18"/>
              </a:rPr>
              <a:t>Kellékletek</a:t>
            </a: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 a hotelben</a:t>
            </a:r>
          </a:p>
          <a:p>
            <a:pPr marL="171450" lvl="0" indent="-1714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100" dirty="0">
              <a:solidFill>
                <a:schemeClr val="tx1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7F088398-4201-4EDE-BF69-DA45714C7F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0473" y="2156203"/>
            <a:ext cx="4518764" cy="2514600"/>
          </a:xfrm>
          <a:prstGeom prst="rect">
            <a:avLst/>
          </a:prstGeom>
          <a:ln>
            <a:solidFill>
              <a:schemeClr val="tx2">
                <a:lumMod val="90000"/>
              </a:schemeClr>
            </a:solidFill>
          </a:ln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93046AF-8BEC-4108-AA5F-C36AE30988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6366" y="7003"/>
            <a:ext cx="5397634" cy="2142197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</p:pic>
    </p:spTree>
  </p:cSld>
  <p:clrMapOvr>
    <a:masterClrMapping/>
  </p:clrMapOvr>
  <p:transition spd="slow">
    <p:push dir="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A4ADD636-B7C0-4C54-A372-E686A05754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1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3869100" cy="5143500"/>
          </a:xfrm>
          <a:prstGeom prst="rect">
            <a:avLst/>
          </a:prstGeom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-1" y="409590"/>
            <a:ext cx="3869099" cy="963900"/>
          </a:xfrm>
          <a:prstGeom prst="rect">
            <a:avLst/>
          </a:prstGeom>
          <a:solidFill>
            <a:srgbClr val="080808">
              <a:alpha val="74118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>
                <a:solidFill>
                  <a:schemeClr val="lt1"/>
                </a:solidFill>
              </a:rPr>
              <a:t>     Kaszinó oldal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240075" y="1499975"/>
            <a:ext cx="2888400" cy="1441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Rulett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Póker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Black-Jack</a:t>
            </a:r>
            <a:endParaRPr sz="1100" dirty="0">
              <a:solidFill>
                <a:schemeClr val="dk1"/>
              </a:solidFill>
              <a:latin typeface="Merriweather" panose="00000500000000000000" pitchFamily="2" charset="-18"/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240075" y="891540"/>
            <a:ext cx="2619300" cy="7177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Szerencse játékra csábítja a vendéget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1C5F0525-8EED-4542-82F4-8E992D01A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5511" y="3252768"/>
            <a:ext cx="5058377" cy="1746887"/>
          </a:xfrm>
          <a:prstGeom prst="rect">
            <a:avLst/>
          </a:prstGeom>
        </p:spPr>
      </p:pic>
      <p:sp>
        <p:nvSpPr>
          <p:cNvPr id="2" name="Téglalap 1">
            <a:extLst>
              <a:ext uri="{FF2B5EF4-FFF2-40B4-BE49-F238E27FC236}">
                <a16:creationId xmlns:a16="http://schemas.microsoft.com/office/drawing/2014/main" id="{11A8128A-AFBE-49F6-966E-6554D3B38F3C}"/>
              </a:ext>
            </a:extLst>
          </p:cNvPr>
          <p:cNvSpPr/>
          <p:nvPr/>
        </p:nvSpPr>
        <p:spPr>
          <a:xfrm>
            <a:off x="3995511" y="3252768"/>
            <a:ext cx="2405289" cy="1746887"/>
          </a:xfrm>
          <a:prstGeom prst="rect">
            <a:avLst/>
          </a:prstGeom>
          <a:solidFill>
            <a:srgbClr val="080808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6363764"/>
      </p:ext>
    </p:extLst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>
                <a:solidFill>
                  <a:srgbClr val="F3F3F3"/>
                </a:solidFill>
              </a:rPr>
              <a:t>Ö</a:t>
            </a:r>
            <a:r>
              <a:rPr lang="hu-HU" dirty="0">
                <a:solidFill>
                  <a:srgbClr val="F3F3F3"/>
                </a:solidFill>
              </a:rPr>
              <a:t>tletelés </a:t>
            </a:r>
            <a:r>
              <a:rPr lang="hu-HU" b="1" dirty="0">
                <a:solidFill>
                  <a:srgbClr val="F3F3F3"/>
                </a:solidFill>
              </a:rPr>
              <a:t>é</a:t>
            </a:r>
            <a:r>
              <a:rPr lang="hu-HU" dirty="0">
                <a:solidFill>
                  <a:srgbClr val="F3F3F3"/>
                </a:solidFill>
              </a:rPr>
              <a:t>s tervez</a:t>
            </a:r>
            <a:r>
              <a:rPr lang="hu-HU" b="1" dirty="0">
                <a:solidFill>
                  <a:srgbClr val="F3F3F3"/>
                </a:solidFill>
              </a:rPr>
              <a:t>é</a:t>
            </a:r>
            <a:r>
              <a:rPr lang="hu-HU" dirty="0">
                <a:solidFill>
                  <a:srgbClr val="F3F3F3"/>
                </a:solidFill>
              </a:rPr>
              <a:t>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01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étel, étkezés, szeletelt látható&#10;&#10;Automatikusan generált leírás">
            <a:extLst>
              <a:ext uri="{FF2B5EF4-FFF2-40B4-BE49-F238E27FC236}">
                <a16:creationId xmlns:a16="http://schemas.microsoft.com/office/drawing/2014/main" id="{149157AF-899F-4D77-977A-3B76977E46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 contrast="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-51" y="-1"/>
            <a:ext cx="3746499" cy="8022991"/>
          </a:xfrm>
          <a:prstGeom prst="rect">
            <a:avLst/>
          </a:prstGeom>
        </p:spPr>
      </p:pic>
      <p:sp>
        <p:nvSpPr>
          <p:cNvPr id="185" name="Google Shape;185;p32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Étterem / Menü</a:t>
            </a:r>
            <a:endParaRPr sz="2800" dirty="0"/>
          </a:p>
        </p:txBody>
      </p:sp>
      <p:sp>
        <p:nvSpPr>
          <p:cNvPr id="186" name="Google Shape;186;p32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latin typeface="+mn-lt"/>
                <a:ea typeface="Open Sans Light"/>
                <a:cs typeface="Open Sans Light"/>
                <a:sym typeface="Open Sans Light"/>
              </a:rPr>
              <a:t>Előételek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latin typeface="+mn-lt"/>
              </a:rPr>
              <a:t>Levesek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latin typeface="+mn-lt"/>
                <a:ea typeface="Open Sans Light"/>
                <a:cs typeface="Open Sans Light"/>
                <a:sym typeface="Open Sans Light"/>
              </a:rPr>
              <a:t>Főételek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latin typeface="+mn-lt"/>
              </a:rPr>
              <a:t>Desszertek</a:t>
            </a:r>
          </a:p>
          <a:p>
            <a:pPr marL="17145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dirty="0">
                <a:latin typeface="+mn-lt"/>
              </a:rPr>
              <a:t>Foglaláshoz hozzáadás</a:t>
            </a:r>
            <a:endParaRPr dirty="0">
              <a:latin typeface="+mn-l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35BD3AF4-E5EF-4FC6-A00E-4243B1AC7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19" y="90475"/>
            <a:ext cx="1452765" cy="2129135"/>
          </a:xfrm>
          <a:prstGeom prst="rect">
            <a:avLst/>
          </a:prstGeom>
          <a:ln w="19050">
            <a:solidFill>
              <a:schemeClr val="tx2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BADD3CD4-41D7-46E7-9A0B-A8C5A4CEFC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102" y="1371720"/>
            <a:ext cx="1433713" cy="2138662"/>
          </a:xfrm>
          <a:prstGeom prst="rect">
            <a:avLst/>
          </a:prstGeom>
          <a:ln w="19050">
            <a:solidFill>
              <a:schemeClr val="tx2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DE54E114-FB5F-4A83-97BD-BD69466F8C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7750" y="90475"/>
            <a:ext cx="1492450" cy="2223750"/>
          </a:xfrm>
          <a:prstGeom prst="rect">
            <a:avLst/>
          </a:prstGeom>
          <a:ln w="19050">
            <a:solidFill>
              <a:schemeClr val="tx2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903C2342-749A-4CA7-A851-80F7ADEEEC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660" y="2752967"/>
            <a:ext cx="1280190" cy="1850531"/>
          </a:xfrm>
          <a:prstGeom prst="rect">
            <a:avLst/>
          </a:prstGeom>
          <a:ln w="19050">
            <a:solidFill>
              <a:schemeClr val="tx2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5640609"/>
      </p:ext>
    </p:extLst>
  </p:cSld>
  <p:clrMapOvr>
    <a:masterClrMapping/>
  </p:clrMapOvr>
  <p:transition spd="slow">
    <p:push dir="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>
                <a:solidFill>
                  <a:srgbClr val="F3F3F3"/>
                </a:solidFill>
              </a:rPr>
              <a:t>Recepció alkalmazás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</a:t>
            </a:r>
            <a:r>
              <a:rPr lang="hu-HU" dirty="0">
                <a:solidFill>
                  <a:srgbClr val="F3F3F3"/>
                </a:solidFill>
              </a:rPr>
              <a:t>7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084794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008" y="1576557"/>
            <a:ext cx="4785992" cy="3361741"/>
          </a:xfrm>
          <a:prstGeom prst="rect">
            <a:avLst/>
          </a:prstGeom>
          <a:ln>
            <a:solidFill>
              <a:srgbClr val="C5B358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5" name="Google Shape;175;p31"/>
          <p:cNvSpPr/>
          <p:nvPr/>
        </p:nvSpPr>
        <p:spPr>
          <a:xfrm flipH="1">
            <a:off x="-39702" y="540000"/>
            <a:ext cx="2622714" cy="1479000"/>
          </a:xfrm>
          <a:prstGeom prst="rect">
            <a:avLst/>
          </a:prstGeom>
          <a:solidFill>
            <a:srgbClr val="2323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440815" y="1986509"/>
            <a:ext cx="2472872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latin typeface="Merriweather" panose="00000500000000000000" pitchFamily="2" charset="-18"/>
              </a:rPr>
              <a:t>Vendég választása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latin typeface="Merriweather" panose="00000500000000000000" pitchFamily="2" charset="-18"/>
              </a:rPr>
              <a:t>Adatok ellenőrzése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latin typeface="Merriweather" panose="00000500000000000000" pitchFamily="2" charset="-18"/>
              </a:rPr>
              <a:t>Fizetés egyeztetése</a:t>
            </a:r>
            <a:endParaRPr lang="hu-HU" sz="1100" dirty="0">
              <a:latin typeface="Merriweather" panose="00000500000000000000" pitchFamily="2" charset="-18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hu-HU" sz="1100" dirty="0"/>
              <a:t> </a:t>
            </a:r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358008" y="341732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000000"/>
                </a:solidFill>
              </a:rPr>
              <a:t>Vendég érkezik</a:t>
            </a: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694603"/>
      </p:ext>
    </p:extLst>
  </p:cSld>
  <p:clrMapOvr>
    <a:masterClrMapping/>
  </p:clrMapOvr>
  <p:transition spd="slow">
    <p:push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527490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6033991" y="1121433"/>
            <a:ext cx="272533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B7B7B7"/>
              </a:buClr>
              <a:buSzPts val="2800"/>
            </a:pPr>
            <a:r>
              <a:rPr lang="hu-HU" sz="2800" dirty="0">
                <a:solidFill>
                  <a:srgbClr val="F3F3F3"/>
                </a:solidFill>
              </a:rPr>
              <a:t>Vendég távozik</a:t>
            </a:r>
            <a:endParaRPr sz="2800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1411223" y="1121433"/>
            <a:ext cx="2888400" cy="14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Csak bejelentkezett vendégek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Fogyasztások listája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Merriweather" panose="00000500000000000000" pitchFamily="2" charset="-18"/>
              </a:rPr>
              <a:t>Fizetés</a:t>
            </a:r>
            <a:endParaRPr sz="1200" dirty="0">
              <a:solidFill>
                <a:schemeClr val="dk1"/>
              </a:solidFill>
              <a:latin typeface="Merriweather" panose="00000500000000000000" pitchFamily="2" charset="-18"/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52" y="2643825"/>
            <a:ext cx="4874757" cy="2299785"/>
          </a:xfrm>
          <a:prstGeom prst="rect">
            <a:avLst/>
          </a:prstGeom>
          <a:ln>
            <a:solidFill>
              <a:srgbClr val="C5B358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1206189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/>
          <p:nvPr/>
        </p:nvSpPr>
        <p:spPr>
          <a:xfrm>
            <a:off x="1929650" y="1163175"/>
            <a:ext cx="7422900" cy="329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1"/>
          <p:cNvSpPr txBox="1"/>
          <p:nvPr/>
        </p:nvSpPr>
        <p:spPr>
          <a:xfrm>
            <a:off x="5970846" y="1858986"/>
            <a:ext cx="2819563" cy="2799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+mn-lt"/>
                <a:ea typeface="Open Sans Light"/>
                <a:cs typeface="Open Sans Light"/>
                <a:sym typeface="Open Sans Light"/>
              </a:rPr>
              <a:t>Foglalások listázása</a:t>
            </a: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+mn-lt"/>
                <a:ea typeface="Open Sans Light"/>
                <a:cs typeface="Open Sans Light"/>
                <a:sym typeface="Open Sans Light"/>
              </a:rPr>
              <a:t>Vendég hozzáadása</a:t>
            </a: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+mn-lt"/>
                <a:ea typeface="Open Sans Light"/>
                <a:cs typeface="Open Sans Light"/>
                <a:sym typeface="Open Sans Light"/>
              </a:rPr>
              <a:t>Foglalás szerkesztése / hozzáadása</a:t>
            </a: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dk1"/>
                </a:solidFill>
                <a:latin typeface="+mn-lt"/>
                <a:ea typeface="Open Sans Light"/>
                <a:cs typeface="Open Sans Light"/>
                <a:sym typeface="Open Sans Light"/>
              </a:rPr>
              <a:t>Foglalások törlése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u-HU"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u-HU"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u-HU"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1" name="Google Shape;341;p41"/>
          <p:cNvSpPr txBox="1">
            <a:spLocks noGrp="1"/>
          </p:cNvSpPr>
          <p:nvPr>
            <p:ph type="ctrTitle"/>
          </p:nvPr>
        </p:nvSpPr>
        <p:spPr>
          <a:xfrm>
            <a:off x="509701" y="267691"/>
            <a:ext cx="1683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000" dirty="0"/>
              <a:t>Foglalások szerkesztése</a:t>
            </a:r>
          </a:p>
        </p:txBody>
      </p:sp>
      <p:sp>
        <p:nvSpPr>
          <p:cNvPr id="342" name="Google Shape;342;p41"/>
          <p:cNvSpPr/>
          <p:nvPr/>
        </p:nvSpPr>
        <p:spPr>
          <a:xfrm>
            <a:off x="1474700" y="1398500"/>
            <a:ext cx="1121400" cy="11214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C7347446-FC2D-4596-B652-152DFC54E3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9" b="2070"/>
          <a:stretch/>
        </p:blipFill>
        <p:spPr>
          <a:xfrm>
            <a:off x="2862450" y="573110"/>
            <a:ext cx="1774336" cy="1662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6293D86D-8D05-43B9-B28B-FC9D5C404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50" y="2519900"/>
            <a:ext cx="1992000" cy="2425218"/>
          </a:xfrm>
          <a:prstGeom prst="rect">
            <a:avLst/>
          </a:prstGeom>
          <a:ln w="28575">
            <a:solidFill>
              <a:schemeClr val="bg1">
                <a:lumMod val="1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887FE7A3-7D75-4858-9966-3DA57407F3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23" y="2710308"/>
            <a:ext cx="2343277" cy="1556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9" name="Google Shape;11463;p76">
            <a:extLst>
              <a:ext uri="{FF2B5EF4-FFF2-40B4-BE49-F238E27FC236}">
                <a16:creationId xmlns:a16="http://schemas.microsoft.com/office/drawing/2014/main" id="{DA67DABE-B115-4252-BFE7-03E5B3C63CCA}"/>
              </a:ext>
            </a:extLst>
          </p:cNvPr>
          <p:cNvGrpSpPr/>
          <p:nvPr/>
        </p:nvGrpSpPr>
        <p:grpSpPr>
          <a:xfrm rot="980731">
            <a:off x="1908604" y="1629482"/>
            <a:ext cx="253592" cy="664827"/>
            <a:chOff x="2347450" y="1954564"/>
            <a:chExt cx="113639" cy="373168"/>
          </a:xfrm>
          <a:solidFill>
            <a:schemeClr val="bg1"/>
          </a:solidFill>
        </p:grpSpPr>
        <p:sp>
          <p:nvSpPr>
            <p:cNvPr id="20" name="Google Shape;11464;p76">
              <a:extLst>
                <a:ext uri="{FF2B5EF4-FFF2-40B4-BE49-F238E27FC236}">
                  <a16:creationId xmlns:a16="http://schemas.microsoft.com/office/drawing/2014/main" id="{A3294780-68D7-4A8F-A238-7CA664FDB62A}"/>
                </a:ext>
              </a:extLst>
            </p:cNvPr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465;p76">
              <a:extLst>
                <a:ext uri="{FF2B5EF4-FFF2-40B4-BE49-F238E27FC236}">
                  <a16:creationId xmlns:a16="http://schemas.microsoft.com/office/drawing/2014/main" id="{2D8F15AD-D619-456B-B735-E6A06FB1D2AE}"/>
                </a:ext>
              </a:extLst>
            </p:cNvPr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églalap 2">
            <a:extLst>
              <a:ext uri="{FF2B5EF4-FFF2-40B4-BE49-F238E27FC236}">
                <a16:creationId xmlns:a16="http://schemas.microsoft.com/office/drawing/2014/main" id="{B415FAB6-BC36-436A-B72A-5708D3A27A39}"/>
              </a:ext>
            </a:extLst>
          </p:cNvPr>
          <p:cNvSpPr/>
          <p:nvPr/>
        </p:nvSpPr>
        <p:spPr>
          <a:xfrm>
            <a:off x="2862450" y="2519900"/>
            <a:ext cx="1992000" cy="249058"/>
          </a:xfrm>
          <a:prstGeom prst="rect">
            <a:avLst/>
          </a:prstGeom>
          <a:solidFill>
            <a:srgbClr val="080808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6482463"/>
      </p:ext>
    </p:extLst>
  </p:cSld>
  <p:clrMapOvr>
    <a:masterClrMapping/>
  </p:clrMapOvr>
  <p:transition spd="slow">
    <p:push dir="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>
            <a:spLocks noGrp="1"/>
          </p:cNvSpPr>
          <p:nvPr>
            <p:ph type="ctrTitle"/>
          </p:nvPr>
        </p:nvSpPr>
        <p:spPr>
          <a:xfrm>
            <a:off x="285750" y="470625"/>
            <a:ext cx="237165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Fogyasztások kezelése</a:t>
            </a:r>
            <a:endParaRPr dirty="0"/>
          </a:p>
        </p:txBody>
      </p:sp>
      <p:sp>
        <p:nvSpPr>
          <p:cNvPr id="204" name="Google Shape;204;p34"/>
          <p:cNvSpPr txBox="1">
            <a:spLocks noGrp="1"/>
          </p:cNvSpPr>
          <p:nvPr>
            <p:ph type="subTitle" idx="1"/>
          </p:nvPr>
        </p:nvSpPr>
        <p:spPr>
          <a:xfrm>
            <a:off x="0" y="2672500"/>
            <a:ext cx="2657400" cy="16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Fogyasztás hozzáadása / eltávolítása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Fogyasztási lehetőségek hozzáadása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hu-HU" sz="1200" dirty="0">
                <a:solidFill>
                  <a:schemeClr val="tx1"/>
                </a:solidFill>
                <a:latin typeface="Merriweather" panose="00000500000000000000" pitchFamily="2" charset="-18"/>
              </a:rPr>
              <a:t>Tételek szűrése / szerkesztése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sz="1100" dirty="0">
              <a:solidFill>
                <a:schemeClr val="tx1"/>
              </a:solidFill>
            </a:endParaRP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sz="1100" dirty="0">
              <a:solidFill>
                <a:schemeClr val="tx1"/>
              </a:solidFill>
            </a:endParaRPr>
          </a:p>
          <a:p>
            <a:pPr marL="171450" lvl="0" indent="-1714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100" dirty="0">
              <a:solidFill>
                <a:schemeClr val="tx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632" y="71094"/>
            <a:ext cx="6151070" cy="41326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C5B358"/>
            </a:solidFill>
            <a:miter lim="800000"/>
          </a:ln>
          <a:effectLst>
            <a:reflection blurRad="12700" stA="28000" endPos="14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1230501"/>
      </p:ext>
    </p:extLst>
  </p:cSld>
  <p:clrMapOvr>
    <a:masterClrMapping/>
  </p:clrMapOvr>
  <p:transition spd="slow">
    <p:push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681083" y="1990725"/>
            <a:ext cx="3227759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Foglalás naplózása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100" y="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5"/>
          <p:cNvSpPr txBox="1">
            <a:spLocks noGrp="1"/>
          </p:cNvSpPr>
          <p:nvPr>
            <p:ph type="subTitle" idx="3"/>
          </p:nvPr>
        </p:nvSpPr>
        <p:spPr>
          <a:xfrm>
            <a:off x="4990695" y="2394325"/>
            <a:ext cx="377271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Felhasználó naplózása</a:t>
            </a:r>
            <a:endParaRPr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F127861F-7545-4640-9800-30129111F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247" y="2586900"/>
            <a:ext cx="4137432" cy="223387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169039A8-52A4-4667-923E-A3B446BEDA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8334" y="2571750"/>
            <a:ext cx="4137432" cy="22338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13949373"/>
      </p:ext>
    </p:extLst>
  </p:cSld>
  <p:clrMapOvr>
    <a:masterClrMapping/>
  </p:clrMapOvr>
  <p:transition spd="slow">
    <p:push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10112" y="13812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681083" y="1990725"/>
            <a:ext cx="3227759" cy="6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Értékelések</a:t>
            </a:r>
            <a:endParaRPr sz="2800" dirty="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100" y="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4" name="Google Shape;214;p35"/>
          <p:cNvSpPr txBox="1">
            <a:spLocks noGrp="1"/>
          </p:cNvSpPr>
          <p:nvPr>
            <p:ph type="subTitle" idx="3"/>
          </p:nvPr>
        </p:nvSpPr>
        <p:spPr>
          <a:xfrm>
            <a:off x="4990695" y="1828800"/>
            <a:ext cx="3772710" cy="860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Hibajelentések</a:t>
            </a:r>
            <a:endParaRPr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B8AA84F-FFF8-42B1-85F3-E46F1C438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78" y="2571750"/>
            <a:ext cx="4137432" cy="223387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CF0D1DA-83E0-42EC-8083-082401AC9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8334" y="2571750"/>
            <a:ext cx="4137432" cy="221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65279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9"/>
          <p:cNvSpPr txBox="1">
            <a:spLocks noGrp="1"/>
          </p:cNvSpPr>
          <p:nvPr>
            <p:ph type="ctrTitle"/>
          </p:nvPr>
        </p:nvSpPr>
        <p:spPr>
          <a:xfrm flipH="1">
            <a:off x="2739854" y="1611150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Adatbázis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577" name="Google Shape;577;p49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08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951589"/>
      </p:ext>
    </p:extLst>
  </p:cSld>
  <p:clrMapOvr>
    <a:masterClrMapping/>
  </p:clrMapOvr>
  <p:transition spd="slow">
    <p:push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C33E8552-7BDE-4BE4-BAD1-B7C675CA031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038E04D-9D63-4363-AE65-C57D48875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955" y="0"/>
            <a:ext cx="65420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9071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701985" y="2185250"/>
            <a:ext cx="2472872" cy="1662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+mn-lt"/>
              </a:rPr>
              <a:t>Város weboldal </a:t>
            </a:r>
            <a:r>
              <a:rPr lang="hu-HU" sz="1200" b="0" i="0" dirty="0">
                <a:solidFill>
                  <a:schemeClr val="tx1"/>
                </a:solidFill>
                <a:effectLst/>
                <a:latin typeface="+mn-lt"/>
              </a:rPr>
              <a:t>→</a:t>
            </a:r>
            <a:r>
              <a:rPr lang="hu-HU" sz="1200" dirty="0">
                <a:latin typeface="+mn-lt"/>
              </a:rPr>
              <a:t> Hotel weboldal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+mn-lt"/>
              </a:rPr>
              <a:t>Reszponzív weblap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+mn-lt"/>
              </a:rPr>
              <a:t>Foglalási rendszer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+mn-lt"/>
              </a:rPr>
              <a:t>Tökéletes adatbázis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+mn-lt"/>
              </a:rPr>
              <a:t>Recepció alkalmazás</a:t>
            </a:r>
          </a:p>
          <a:p>
            <a:pPr marL="171450" lvl="0" indent="-1714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sz="1100" dirty="0"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Ötlet eredete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8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8"/>
          <p:cNvSpPr txBox="1">
            <a:spLocks noGrp="1"/>
          </p:cNvSpPr>
          <p:nvPr>
            <p:ph type="title"/>
          </p:nvPr>
        </p:nvSpPr>
        <p:spPr>
          <a:xfrm>
            <a:off x="650908" y="2123400"/>
            <a:ext cx="3682891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Köszönjük a figyelmet!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AFAB7C7B-0D65-4484-9B0A-D978B2D85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718" y="1695900"/>
            <a:ext cx="2214541" cy="2550413"/>
          </a:xfrm>
          <a:prstGeom prst="rect">
            <a:avLst/>
          </a:prstGeom>
        </p:spPr>
      </p:pic>
    </p:spTree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Választott nyelvek</a:t>
            </a:r>
            <a:endParaRPr sz="2800" dirty="0"/>
          </a:p>
        </p:txBody>
      </p:sp>
      <p:sp>
        <p:nvSpPr>
          <p:cNvPr id="186" name="Google Shape;186;p32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>
                <a:latin typeface="+mn-lt"/>
                <a:ea typeface="Open Sans Light"/>
                <a:cs typeface="Open Sans Light"/>
                <a:sym typeface="Open Sans Light"/>
              </a:rPr>
              <a:t>Weboldal – PHP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>
                <a:latin typeface="+mn-lt"/>
              </a:rPr>
              <a:t>Adatbázis – </a:t>
            </a:r>
            <a:r>
              <a:rPr lang="hu-HU" dirty="0" err="1">
                <a:latin typeface="+mn-lt"/>
              </a:rPr>
              <a:t>MySQL</a:t>
            </a:r>
            <a:endParaRPr lang="hu-HU" dirty="0">
              <a:latin typeface="+mn-lt"/>
            </a:endParaRP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dirty="0">
                <a:latin typeface="+mn-lt"/>
                <a:ea typeface="Open Sans Light"/>
                <a:cs typeface="Open Sans Light"/>
                <a:sym typeface="Open Sans Light"/>
              </a:rPr>
              <a:t>Recepció alkalmazás – C# (WPF)</a:t>
            </a:r>
            <a:endParaRPr dirty="0">
              <a:latin typeface="+mn-l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EA69550-1F68-44C1-B9BE-03E5C3A89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9556" y1="44000" x2="19556" y2="44000"/>
                        <a14:foregroundMark x1="45444" y1="48750" x2="45444" y2="48750"/>
                        <a14:foregroundMark x1="48889" y1="47250" x2="48889" y2="47250"/>
                        <a14:foregroundMark x1="71111" y1="51000" x2="71111" y2="51000"/>
                        <a14:foregroundMark x1="77778" y1="42375" x2="77778" y2="42375"/>
                        <a14:foregroundMark x1="78889" y1="47500" x2="78889" y2="47500"/>
                        <a14:foregroundMark x1="80333" y1="54250" x2="80333" y2="54250"/>
                        <a14:foregroundMark x1="72111" y1="50875" x2="72111" y2="50875"/>
                        <a14:foregroundMark x1="71556" y1="51125" x2="71556" y2="51125"/>
                        <a14:foregroundMark x1="49000" y1="47875" x2="49000" y2="47875"/>
                        <a14:foregroundMark x1="50222" y1="48250" x2="52000" y2="50000"/>
                        <a14:foregroundMark x1="55444" y1="53875" x2="55444" y2="53875"/>
                        <a14:foregroundMark x1="54444" y1="51000" x2="54333" y2="50125"/>
                        <a14:foregroundMark x1="53333" y1="48625" x2="53444" y2="478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8199" y="3034126"/>
            <a:ext cx="1057147" cy="939686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06127455-C417-4A41-86A4-F59551C8B8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7600" y1="63700" x2="17600" y2="63700"/>
                        <a14:foregroundMark x1="31900" y1="61600" x2="31900" y2="61600"/>
                        <a14:foregroundMark x1="46900" y1="57700" x2="46900" y2="57700"/>
                        <a14:foregroundMark x1="75500" y1="56200" x2="75500" y2="56200"/>
                        <a14:foregroundMark x1="89200" y1="64900" x2="89200" y2="64900"/>
                        <a14:foregroundMark x1="83700" y1="53900" x2="83700" y2="53900"/>
                        <a14:foregroundMark x1="87000" y1="53200" x2="87000" y2="53200"/>
                        <a14:foregroundMark x1="85200" y1="53100" x2="85200" y2="53100"/>
                        <a14:foregroundMark x1="67700" y1="48600" x2="67700" y2="48600"/>
                        <a14:foregroundMark x1="68000" y1="49800" x2="68000" y2="49800"/>
                        <a14:foregroundMark x1="65100" y1="47800" x2="65100" y2="47800"/>
                        <a14:foregroundMark x1="65200" y1="45100" x2="65200" y2="45100"/>
                        <a14:foregroundMark x1="67500" y1="36200" x2="67500" y2="36200"/>
                        <a14:foregroundMark x1="61100" y1="30800" x2="61100" y2="30800"/>
                        <a14:foregroundMark x1="60900" y1="30800" x2="60900" y2="30800"/>
                        <a14:foregroundMark x1="65100" y1="42900" x2="65100" y2="42900"/>
                        <a14:foregroundMark x1="88300" y1="65400" x2="88300" y2="65400"/>
                        <a14:foregroundMark x1="87900" y1="65200" x2="87900" y2="652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955" y="1515018"/>
            <a:ext cx="1407638" cy="1407638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48170496-52D5-4DCC-93A5-67B3504AE4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4819" y="588482"/>
            <a:ext cx="1503909" cy="81506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723600" y="452975"/>
            <a:ext cx="20781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</a:rPr>
              <a:t>Hotel neve, logója</a:t>
            </a:r>
            <a:br>
              <a:rPr lang="hu-HU" dirty="0">
                <a:solidFill>
                  <a:schemeClr val="lt1"/>
                </a:solidFill>
              </a:rPr>
            </a:br>
            <a:r>
              <a:rPr lang="hu-HU" dirty="0" err="1">
                <a:solidFill>
                  <a:schemeClr val="lt1"/>
                </a:solidFill>
              </a:rPr>
              <a:t>arculata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529" name="Google Shape;529;p48"/>
          <p:cNvSpPr txBox="1">
            <a:spLocks noGrp="1"/>
          </p:cNvSpPr>
          <p:nvPr>
            <p:ph type="subTitle" idx="4"/>
          </p:nvPr>
        </p:nvSpPr>
        <p:spPr>
          <a:xfrm>
            <a:off x="4240075" y="3844972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Fekete – arany kinézet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Elit, luxus érzet keltése</a:t>
            </a:r>
            <a:endParaRPr sz="12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0" name="Google Shape;530;p48"/>
          <p:cNvSpPr txBox="1">
            <a:spLocks noGrp="1"/>
          </p:cNvSpPr>
          <p:nvPr>
            <p:ph type="ctrTitle" idx="5"/>
          </p:nvPr>
        </p:nvSpPr>
        <p:spPr>
          <a:xfrm>
            <a:off x="4240075" y="353637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Arculat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4240075" y="2675950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Illik a névhez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Színekben is megfelelő</a:t>
            </a:r>
            <a:endParaRPr sz="12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4240075" y="236723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Logó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240075" y="1499975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Luxusra utaló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Letisztult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dk1"/>
                </a:solidFill>
                <a:latin typeface="+mn-lt"/>
              </a:rPr>
              <a:t>Találó</a:t>
            </a:r>
            <a:endParaRPr sz="12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dk1"/>
                </a:solidFill>
              </a:rPr>
              <a:t>Hotel név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47" name="Google Shape;9350;p72">
            <a:extLst>
              <a:ext uri="{FF2B5EF4-FFF2-40B4-BE49-F238E27FC236}">
                <a16:creationId xmlns:a16="http://schemas.microsoft.com/office/drawing/2014/main" id="{706272DC-7D9A-4E76-8150-279EDBCBA4C3}"/>
              </a:ext>
            </a:extLst>
          </p:cNvPr>
          <p:cNvGrpSpPr/>
          <p:nvPr/>
        </p:nvGrpSpPr>
        <p:grpSpPr>
          <a:xfrm>
            <a:off x="3039752" y="3489729"/>
            <a:ext cx="372073" cy="355243"/>
            <a:chOff x="7390435" y="3680868"/>
            <a:chExt cx="372073" cy="355243"/>
          </a:xfrm>
          <a:solidFill>
            <a:schemeClr val="bg1"/>
          </a:solidFill>
        </p:grpSpPr>
        <p:sp>
          <p:nvSpPr>
            <p:cNvPr id="48" name="Google Shape;9351;p72">
              <a:extLst>
                <a:ext uri="{FF2B5EF4-FFF2-40B4-BE49-F238E27FC236}">
                  <a16:creationId xmlns:a16="http://schemas.microsoft.com/office/drawing/2014/main" id="{30A058E0-F988-4BAC-BC27-AC999AB5073B}"/>
                </a:ext>
              </a:extLst>
            </p:cNvPr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352;p72">
              <a:extLst>
                <a:ext uri="{FF2B5EF4-FFF2-40B4-BE49-F238E27FC236}">
                  <a16:creationId xmlns:a16="http://schemas.microsoft.com/office/drawing/2014/main" id="{19F8308F-4F02-469D-8279-375233E3DCE5}"/>
                </a:ext>
              </a:extLst>
            </p:cNvPr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53;p72">
              <a:extLst>
                <a:ext uri="{FF2B5EF4-FFF2-40B4-BE49-F238E27FC236}">
                  <a16:creationId xmlns:a16="http://schemas.microsoft.com/office/drawing/2014/main" id="{2CADFD4C-697D-49E7-AFE4-AB75377A5A2F}"/>
                </a:ext>
              </a:extLst>
            </p:cNvPr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54;p72">
              <a:extLst>
                <a:ext uri="{FF2B5EF4-FFF2-40B4-BE49-F238E27FC236}">
                  <a16:creationId xmlns:a16="http://schemas.microsoft.com/office/drawing/2014/main" id="{345CFD73-6E78-474B-834D-B97C55EC34C8}"/>
                </a:ext>
              </a:extLst>
            </p:cNvPr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55;p72">
              <a:extLst>
                <a:ext uri="{FF2B5EF4-FFF2-40B4-BE49-F238E27FC236}">
                  <a16:creationId xmlns:a16="http://schemas.microsoft.com/office/drawing/2014/main" id="{CE08790C-CB66-4DFC-8B5B-594C5128D7AD}"/>
                </a:ext>
              </a:extLst>
            </p:cNvPr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56;p72">
              <a:extLst>
                <a:ext uri="{FF2B5EF4-FFF2-40B4-BE49-F238E27FC236}">
                  <a16:creationId xmlns:a16="http://schemas.microsoft.com/office/drawing/2014/main" id="{AD816384-3149-4649-BD7B-A7E47B561B0F}"/>
                </a:ext>
              </a:extLst>
            </p:cNvPr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Kép 2">
            <a:extLst>
              <a:ext uri="{FF2B5EF4-FFF2-40B4-BE49-F238E27FC236}">
                <a16:creationId xmlns:a16="http://schemas.microsoft.com/office/drawing/2014/main" id="{EDF29DC7-53D5-4493-A8C6-895A5CEE5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119" y="2368302"/>
            <a:ext cx="641339" cy="641339"/>
          </a:xfrm>
          <a:prstGeom prst="rect">
            <a:avLst/>
          </a:prstGeom>
        </p:spPr>
      </p:pic>
      <p:grpSp>
        <p:nvGrpSpPr>
          <p:cNvPr id="56" name="Google Shape;9722;p73">
            <a:extLst>
              <a:ext uri="{FF2B5EF4-FFF2-40B4-BE49-F238E27FC236}">
                <a16:creationId xmlns:a16="http://schemas.microsoft.com/office/drawing/2014/main" id="{1ADA8EFD-8654-48B7-8985-05153396B8C1}"/>
              </a:ext>
            </a:extLst>
          </p:cNvPr>
          <p:cNvGrpSpPr/>
          <p:nvPr/>
        </p:nvGrpSpPr>
        <p:grpSpPr>
          <a:xfrm>
            <a:off x="3060244" y="1323976"/>
            <a:ext cx="353145" cy="351998"/>
            <a:chOff x="852385" y="1510916"/>
            <a:chExt cx="353145" cy="351998"/>
          </a:xfrm>
        </p:grpSpPr>
        <p:sp>
          <p:nvSpPr>
            <p:cNvPr id="57" name="Google Shape;9723;p73">
              <a:extLst>
                <a:ext uri="{FF2B5EF4-FFF2-40B4-BE49-F238E27FC236}">
                  <a16:creationId xmlns:a16="http://schemas.microsoft.com/office/drawing/2014/main" id="{1586188C-D179-48A9-87F3-16E7404E9FDB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724;p73">
              <a:extLst>
                <a:ext uri="{FF2B5EF4-FFF2-40B4-BE49-F238E27FC236}">
                  <a16:creationId xmlns:a16="http://schemas.microsoft.com/office/drawing/2014/main" id="{4791940D-9949-431A-A2A5-F18078503C47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725;p73">
              <a:extLst>
                <a:ext uri="{FF2B5EF4-FFF2-40B4-BE49-F238E27FC236}">
                  <a16:creationId xmlns:a16="http://schemas.microsoft.com/office/drawing/2014/main" id="{A303A647-A1B2-4624-8E5E-C6B000DE4AC3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55889402"/>
      </p:ext>
    </p:extLst>
  </p:cSld>
  <p:clrMapOvr>
    <a:masterClrMapping/>
  </p:clrMapOvr>
  <p:transition spd="slow">
    <p:push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>
            <a:spLocks noGrp="1"/>
          </p:cNvSpPr>
          <p:nvPr>
            <p:ph type="ctrTitle"/>
          </p:nvPr>
        </p:nvSpPr>
        <p:spPr>
          <a:xfrm flipH="1">
            <a:off x="2616660" y="14587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Csapat </a:t>
            </a:r>
            <a:r>
              <a:rPr lang="hu-HU" dirty="0" err="1">
                <a:solidFill>
                  <a:srgbClr val="F3F3F3"/>
                </a:solidFill>
              </a:rPr>
              <a:t>felépítes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256" name="Google Shape;256;p38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02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0"/>
          <p:cNvSpPr/>
          <p:nvPr/>
        </p:nvSpPr>
        <p:spPr>
          <a:xfrm>
            <a:off x="3908100" y="-5647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50"/>
          <p:cNvSpPr/>
          <p:nvPr/>
        </p:nvSpPr>
        <p:spPr>
          <a:xfrm>
            <a:off x="6197750" y="387322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50"/>
          <p:cNvSpPr/>
          <p:nvPr/>
        </p:nvSpPr>
        <p:spPr>
          <a:xfrm>
            <a:off x="1582900" y="387322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5" name="Google Shape;585;p50"/>
          <p:cNvPicPr preferRelativeResize="0"/>
          <p:nvPr/>
        </p:nvPicPr>
        <p:blipFill rotWithShape="1">
          <a:blip r:embed="rId3">
            <a:alphaModFix/>
          </a:blip>
          <a:srcRect l="40640" r="19102"/>
          <a:stretch/>
        </p:blipFill>
        <p:spPr>
          <a:xfrm>
            <a:off x="3662375" y="540000"/>
            <a:ext cx="1791524" cy="325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0"/>
          <p:cNvPicPr preferRelativeResize="0"/>
          <p:nvPr/>
        </p:nvPicPr>
        <p:blipFill rotWithShape="1">
          <a:blip r:embed="rId4">
            <a:alphaModFix/>
          </a:blip>
          <a:srcRect l="29869" r="29869"/>
          <a:stretch/>
        </p:blipFill>
        <p:spPr>
          <a:xfrm>
            <a:off x="5996025" y="1346350"/>
            <a:ext cx="1791524" cy="325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0"/>
          <p:cNvPicPr preferRelativeResize="0"/>
          <p:nvPr/>
        </p:nvPicPr>
        <p:blipFill rotWithShape="1">
          <a:blip r:embed="rId5">
            <a:alphaModFix/>
          </a:blip>
          <a:srcRect l="23473" t="14074" r="20822"/>
          <a:stretch/>
        </p:blipFill>
        <p:spPr>
          <a:xfrm>
            <a:off x="1328775" y="1346350"/>
            <a:ext cx="1791524" cy="325820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50"/>
          <p:cNvSpPr txBox="1"/>
          <p:nvPr/>
        </p:nvSpPr>
        <p:spPr>
          <a:xfrm>
            <a:off x="1223700" y="3425221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Kálmán Dávid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90" name="Google Shape;590;p50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592" name="Google Shape;592;p50"/>
          <p:cNvSpPr txBox="1"/>
          <p:nvPr/>
        </p:nvSpPr>
        <p:spPr>
          <a:xfrm>
            <a:off x="6148450" y="3425221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Vass Kornél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94" name="Google Shape;594;p50"/>
          <p:cNvSpPr txBox="1"/>
          <p:nvPr/>
        </p:nvSpPr>
        <p:spPr>
          <a:xfrm>
            <a:off x="3686038" y="2613033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Roncz</a:t>
            </a: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Gábor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076326" y="2185251"/>
            <a:ext cx="3098532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Foglalási rendszer kivitelezése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Étterem oldal megvalósítása</a:t>
            </a: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Adminisztrátori felület kivitelezése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1200" dirty="0">
                <a:latin typeface="Merriweather" panose="00000500000000000000" pitchFamily="2" charset="-18"/>
              </a:rPr>
              <a:t>Bejelentkezés/Regisztráció</a:t>
            </a: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hu-HU" dirty="0"/>
          </a:p>
          <a:p>
            <a:pPr marL="171450" lvl="0" indent="-1714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hu-HU" sz="1100" dirty="0"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F3F3F3"/>
                </a:solidFill>
              </a:rPr>
              <a:t>Roncz</a:t>
            </a:r>
            <a:r>
              <a:rPr lang="hu-HU" dirty="0">
                <a:solidFill>
                  <a:srgbClr val="F3F3F3"/>
                </a:solidFill>
              </a:rPr>
              <a:t> Gábor</a:t>
            </a:r>
            <a:endParaRPr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053436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1. egyéni séma">
      <a:majorFont>
        <a:latin typeface="Arial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1. egyéni séma">
      <a:majorFont>
        <a:latin typeface="Arial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480</Words>
  <Application>Microsoft Office PowerPoint</Application>
  <PresentationFormat>Diavetítés a képernyőre (16:9 oldalarány)</PresentationFormat>
  <Paragraphs>193</Paragraphs>
  <Slides>40</Slides>
  <Notes>39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2</vt:i4>
      </vt:variant>
      <vt:variant>
        <vt:lpstr>Diacímek</vt:lpstr>
      </vt:variant>
      <vt:variant>
        <vt:i4>40</vt:i4>
      </vt:variant>
    </vt:vector>
  </HeadingPairs>
  <TitlesOfParts>
    <vt:vector size="51" baseType="lpstr">
      <vt:lpstr>Fira Sans Extra Condensed Medium</vt:lpstr>
      <vt:lpstr>DM Serif Display</vt:lpstr>
      <vt:lpstr>Open Sans</vt:lpstr>
      <vt:lpstr>DM Sans</vt:lpstr>
      <vt:lpstr>Corbel</vt:lpstr>
      <vt:lpstr>Wingdings</vt:lpstr>
      <vt:lpstr>Arial</vt:lpstr>
      <vt:lpstr>Open Sans Light</vt:lpstr>
      <vt:lpstr>Merriweather</vt:lpstr>
      <vt:lpstr>Invesment Business Plan by Slidego</vt:lpstr>
      <vt:lpstr>1_Invesment Business Plan by Slidego</vt:lpstr>
      <vt:lpstr>Peaceful Paradise</vt:lpstr>
      <vt:lpstr>A foglalási rendszer</vt:lpstr>
      <vt:lpstr>Ötletelés és tervezés</vt:lpstr>
      <vt:lpstr>Ötlet eredete</vt:lpstr>
      <vt:lpstr>Választott nyelvek</vt:lpstr>
      <vt:lpstr>Hotel neve, logója arculata  </vt:lpstr>
      <vt:lpstr>Csapat felépítes</vt:lpstr>
      <vt:lpstr>Our Team</vt:lpstr>
      <vt:lpstr>Roncz Gábor</vt:lpstr>
      <vt:lpstr>Kálmán Dávid</vt:lpstr>
      <vt:lpstr>Vass Kornél</vt:lpstr>
      <vt:lpstr>A foglalási rendszer működése</vt:lpstr>
      <vt:lpstr>Foglalás lépései</vt:lpstr>
      <vt:lpstr>PowerPoint-bemutató</vt:lpstr>
      <vt:lpstr>Megfelelő szoba kiválasztása</vt:lpstr>
      <vt:lpstr>Étkezés típusa</vt:lpstr>
      <vt:lpstr>Személyes adatok</vt:lpstr>
      <vt:lpstr>Módosítás   Véglegesítés  </vt:lpstr>
      <vt:lpstr>Felhasználók kezelése</vt:lpstr>
      <vt:lpstr>Saját adatok szerkesztése  </vt:lpstr>
      <vt:lpstr>Adminisztrátori felület  </vt:lpstr>
      <vt:lpstr>Regisztráció / Email küldés</vt:lpstr>
      <vt:lpstr>Felhasználói fiók előnyei</vt:lpstr>
      <vt:lpstr>Regisztráció folyamata</vt:lpstr>
      <vt:lpstr>PowerPoint-bemutató</vt:lpstr>
      <vt:lpstr>Hol használjuk?</vt:lpstr>
      <vt:lpstr>Dekoratív oldalak</vt:lpstr>
      <vt:lpstr>Főoldal</vt:lpstr>
      <vt:lpstr>     Kaszinó oldal  </vt:lpstr>
      <vt:lpstr>Étterem / Menü</vt:lpstr>
      <vt:lpstr>Recepció alkalmazás</vt:lpstr>
      <vt:lpstr>Vendég érkezik</vt:lpstr>
      <vt:lpstr>Vendég távozik  </vt:lpstr>
      <vt:lpstr>Foglalások szerkesztése</vt:lpstr>
      <vt:lpstr>Fogyasztások kezelése</vt:lpstr>
      <vt:lpstr>PowerPoint-bemutató</vt:lpstr>
      <vt:lpstr>PowerPoint-bemutató</vt:lpstr>
      <vt:lpstr>Adatbázis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Business Plan</dc:title>
  <dc:creator>Kálmán Dávid</dc:creator>
  <cp:lastModifiedBy>Gabor_2115@sulid.hu</cp:lastModifiedBy>
  <cp:revision>35</cp:revision>
  <dcterms:modified xsi:type="dcterms:W3CDTF">2022-04-24T16:05:06Z</dcterms:modified>
</cp:coreProperties>
</file>